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14"/>
  </p:notesMasterIdLst>
  <p:handoutMasterIdLst>
    <p:handoutMasterId r:id="rId15"/>
  </p:handoutMasterIdLst>
  <p:sldIdLst>
    <p:sldId id="263" r:id="rId2"/>
    <p:sldId id="257" r:id="rId3"/>
    <p:sldId id="256" r:id="rId4"/>
    <p:sldId id="552" r:id="rId5"/>
    <p:sldId id="281" r:id="rId6"/>
    <p:sldId id="419" r:id="rId7"/>
    <p:sldId id="422" r:id="rId8"/>
    <p:sldId id="423" r:id="rId9"/>
    <p:sldId id="437" r:id="rId10"/>
    <p:sldId id="426" r:id="rId11"/>
    <p:sldId id="429" r:id="rId12"/>
    <p:sldId id="438" r:id="rId13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87" autoAdjust="0"/>
    <p:restoredTop sz="99890" autoAdjust="0"/>
  </p:normalViewPr>
  <p:slideViewPr>
    <p:cSldViewPr>
      <p:cViewPr varScale="1">
        <p:scale>
          <a:sx n="73" d="100"/>
          <a:sy n="73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17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4099200591304846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5895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7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6</a:t>
                    </a:r>
                    <a:r>
                      <a:rPr lang="en-US" b="1" dirty="0" smtClean="0"/>
                      <a:t>6,7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07E-2"/>
                  <c:y val="-0.1459607936282945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ru-RU" b="1" dirty="0" smtClean="0"/>
                      <a:t>107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7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(6</a:t>
                    </a:r>
                    <a:r>
                      <a:rPr lang="ru-RU" b="1" dirty="0" smtClean="0"/>
                      <a:t>9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4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EFA-BB13-48ED833A34C4}"/>
                </c:ext>
              </c:extLst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587</a:t>
                    </a:r>
                    <a:r>
                      <a:rPr lang="en-US" b="1" dirty="0" smtClean="0"/>
                      <a:t>3,</a:t>
                    </a:r>
                    <a:r>
                      <a:rPr lang="ru-RU" b="1" dirty="0" smtClean="0"/>
                      <a:t>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57</a:t>
                    </a:r>
                    <a:r>
                      <a:rPr lang="en-US" b="1" dirty="0" smtClean="0"/>
                      <a:t>,6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5895.7</c:v>
                </c:pt>
                <c:pt idx="1">
                  <c:v>6107.7</c:v>
                </c:pt>
                <c:pt idx="2">
                  <c:v>5873.2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17E-2"/>
                  <c:y val="-9.122549601768422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08E-2"/>
                  <c:y val="-6.081699734512286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2F-4EFA-BB13-48ED833A34C4}"/>
                </c:ext>
              </c:extLst>
            </c:dLbl>
            <c:dLbl>
              <c:idx val="2"/>
              <c:layout>
                <c:manualLayout>
                  <c:x val="2.6234567901234622E-2"/>
                  <c:y val="-6.081699734512286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8834.7999999999993</c:v>
                </c:pt>
                <c:pt idx="1">
                  <c:v>8802.1</c:v>
                </c:pt>
                <c:pt idx="2">
                  <c:v>10190.299999999999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61052416"/>
        <c:axId val="61054336"/>
        <c:axId val="0"/>
      </c:bar3DChart>
      <c:catAx>
        <c:axId val="6105241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1054336"/>
        <c:crosses val="autoZero"/>
        <c:auto val="1"/>
        <c:lblAlgn val="ctr"/>
        <c:lblOffset val="100"/>
      </c:catAx>
      <c:valAx>
        <c:axId val="61054336"/>
        <c:scaling>
          <c:orientation val="minMax"/>
        </c:scaling>
        <c:axPos val="b"/>
        <c:majorGridlines/>
        <c:numFmt formatCode="General" sourceLinked="1"/>
        <c:tickLblPos val="none"/>
        <c:crossAx val="610524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69"/>
          <c:y val="0.39872748813350295"/>
          <c:w val="0.31509254183001678"/>
          <c:h val="0.2330132422520227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794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2017             (факт)</c:v>
                </c:pt>
                <c:pt idx="1">
                  <c:v>2018             (факт)</c:v>
                </c:pt>
                <c:pt idx="2">
                  <c:v>2019             (оценка)</c:v>
                </c:pt>
                <c:pt idx="3">
                  <c:v>2020             (проект)</c:v>
                </c:pt>
                <c:pt idx="4">
                  <c:v>2021             (проект)</c:v>
                </c:pt>
                <c:pt idx="5">
                  <c:v>2022             (проект)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6"/>
                <c:pt idx="0">
                  <c:v>5379.3</c:v>
                </c:pt>
                <c:pt idx="1">
                  <c:v>5664.7</c:v>
                </c:pt>
                <c:pt idx="2">
                  <c:v>5636.6</c:v>
                </c:pt>
                <c:pt idx="3">
                  <c:v>5859.4</c:v>
                </c:pt>
                <c:pt idx="4">
                  <c:v>6236.1</c:v>
                </c:pt>
                <c:pt idx="5">
                  <c:v>6718.3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68249088"/>
        <c:axId val="68250624"/>
        <c:axId val="65514560"/>
      </c:bar3DChart>
      <c:catAx>
        <c:axId val="68249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250624"/>
        <c:crosses val="autoZero"/>
        <c:auto val="1"/>
        <c:lblAlgn val="ctr"/>
        <c:lblOffset val="100"/>
      </c:catAx>
      <c:valAx>
        <c:axId val="68250624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249088"/>
        <c:crosses val="autoZero"/>
        <c:crossBetween val="between"/>
      </c:valAx>
      <c:serAx>
        <c:axId val="65514560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250624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5859,4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13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5859,4  тыс. рублей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54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3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6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</c:v>
                </c:pt>
                <c:pt idx="1">
                  <c:v>Налоги на имущество</c:v>
                </c:pt>
                <c:pt idx="2">
                  <c:v>Доходы от использования имущества, находящегося в гос. и муниципальной собственности</c:v>
                </c:pt>
                <c:pt idx="3">
                  <c:v>Единый сельскохозяйственный налог</c:v>
                </c:pt>
                <c:pt idx="4">
                  <c:v>Госпошлина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0.35967846537188108</c:v>
                </c:pt>
                <c:pt idx="1">
                  <c:v>0.43937945864764311</c:v>
                </c:pt>
                <c:pt idx="2">
                  <c:v>0.17901150288425438</c:v>
                </c:pt>
                <c:pt idx="3">
                  <c:v>6.314639724203844E-3</c:v>
                </c:pt>
                <c:pt idx="4">
                  <c:v>8.8746288015837803E-4</c:v>
                </c:pt>
                <c:pt idx="5">
                  <c:v>1.4728470491859234E-2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076E-2"/>
          <c:w val="0.37786411026979877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873"/>
          <c:h val="0.775790168599207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7.7809633097779144E-3"/>
                  <c:y val="-0.2313588056072327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5.540502218882852E-3"/>
                  <c:y val="-0.2611487438201502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-3.2939148140125954E-3"/>
                  <c:y val="-0.2641421108856081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795E-3"/>
                  <c:y val="-0.3003398557553625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09E-3"/>
                  <c:y val="-0.3188801495770319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3572235980713275E-2"/>
                  <c:y val="-0.3501302426358465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2017 (факт)</c:v>
                </c:pt>
                <c:pt idx="1">
                  <c:v>2018 (факт)</c:v>
                </c:pt>
                <c:pt idx="2">
                  <c:v>2019 (оценка)</c:v>
                </c:pt>
                <c:pt idx="3">
                  <c:v>2020 (проект)</c:v>
                </c:pt>
                <c:pt idx="4">
                  <c:v>2021 (проект)</c:v>
                </c:pt>
                <c:pt idx="5">
                  <c:v>2022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1622.6</c:v>
                </c:pt>
                <c:pt idx="1">
                  <c:v>1844</c:v>
                </c:pt>
                <c:pt idx="2">
                  <c:v>1933.5</c:v>
                </c:pt>
                <c:pt idx="3">
                  <c:v>2107.5</c:v>
                </c:pt>
                <c:pt idx="4">
                  <c:v>2360.5</c:v>
                </c:pt>
                <c:pt idx="5">
                  <c:v>2643.7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68614784"/>
        <c:axId val="68686208"/>
        <c:axId val="0"/>
      </c:bar3DChart>
      <c:catAx>
        <c:axId val="686147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686208"/>
        <c:crosses val="autoZero"/>
        <c:auto val="1"/>
        <c:lblAlgn val="ctr"/>
        <c:lblOffset val="100"/>
      </c:catAx>
      <c:valAx>
        <c:axId val="6868620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614784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plotArea>
      <c:layout>
        <c:manualLayout>
          <c:layoutTarget val="inner"/>
          <c:xMode val="edge"/>
          <c:yMode val="edge"/>
          <c:x val="4.9087335457113655E-2"/>
          <c:y val="3.0131826741996232E-2"/>
          <c:w val="0.89417082406683901"/>
          <c:h val="0.77212806026365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3206485829059941E-2"/>
                  <c:y val="-1.24999999999999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-1.3668288064611183E-2"/>
                  <c:y val="-4.481250404112597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4</a:t>
                    </a:r>
                    <a:r>
                      <a:rPr lang="ru-RU" sz="1500" dirty="0" smtClean="0"/>
                      <a:t>391</a:t>
                    </a:r>
                    <a:r>
                      <a:rPr lang="en-US" sz="1500" dirty="0" smtClean="0"/>
                      <a:t>,</a:t>
                    </a:r>
                    <a:r>
                      <a:rPr lang="ru-RU" sz="1500" dirty="0" smtClean="0"/>
                      <a:t>1</a:t>
                    </a:r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5998E-2"/>
                  <c:y val="-9.375000000000023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2017год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3177.9</c:v>
                </c:pt>
                <c:pt idx="1">
                  <c:v>4442.8999999999996</c:v>
                </c:pt>
                <c:pt idx="2">
                  <c:v>4391.1000000000004</c:v>
                </c:pt>
                <c:pt idx="3">
                  <c:v>4330.8999999999996</c:v>
                </c:pt>
                <c:pt idx="4">
                  <c:v>2566</c:v>
                </c:pt>
                <c:pt idx="5">
                  <c:v>2116.5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2017год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2017год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axId val="78067200"/>
        <c:axId val="78166272"/>
      </c:barChart>
      <c:catAx>
        <c:axId val="78067200"/>
        <c:scaling>
          <c:orientation val="minMax"/>
        </c:scaling>
        <c:axPos val="b"/>
        <c:numFmt formatCode="General" sourceLinked="1"/>
        <c:tickLblPos val="nextTo"/>
        <c:crossAx val="78166272"/>
        <c:crosses val="autoZero"/>
        <c:auto val="1"/>
        <c:lblAlgn val="ctr"/>
        <c:lblOffset val="100"/>
      </c:catAx>
      <c:valAx>
        <c:axId val="78166272"/>
        <c:scaling>
          <c:orientation val="minMax"/>
          <c:min val="15"/>
        </c:scaling>
        <c:delete val="1"/>
        <c:axPos val="l"/>
        <c:majorGridlines/>
        <c:numFmt formatCode="_-* #,##0.0_р_._-;\-* #,##0.0_р_._-;_-* &quot;-&quot;?_р_._-;_-@_-" sourceLinked="1"/>
        <c:tickLblPos val="nextTo"/>
        <c:crossAx val="78067200"/>
        <c:crosses val="autoZero"/>
        <c:crossBetween val="between"/>
        <c:majorUnit val="20000"/>
        <c:minorUnit val="1200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plotArea>
      <c:layout>
        <c:manualLayout>
          <c:layoutTarget val="inner"/>
          <c:xMode val="edge"/>
          <c:yMode val="edge"/>
          <c:x val="0.18149470114073929"/>
          <c:y val="0.10755898154173346"/>
          <c:w val="0.77660393884806578"/>
          <c:h val="0.6166300452213128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3"/>
              <c:layout>
                <c:manualLayout>
                  <c:x val="-1.4281730181006881E-3"/>
                  <c:y val="3.14945164822956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C35-48B3-B91A-27E4E1FD00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2017 год 
</c:v>
                </c:pt>
                <c:pt idx="1">
                  <c:v>2018 год
</c:v>
                </c:pt>
                <c:pt idx="2">
                  <c:v>2019 год
</c:v>
                </c:pt>
                <c:pt idx="3">
                  <c:v>2020 год 
</c:v>
                </c:pt>
                <c:pt idx="4">
                  <c:v>2021 год
</c:v>
                </c:pt>
                <c:pt idx="5">
                  <c:v>2022год
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5725.5</c:v>
                </c:pt>
                <c:pt idx="1">
                  <c:v>5406.1</c:v>
                </c:pt>
                <c:pt idx="2">
                  <c:v>5960.2</c:v>
                </c:pt>
                <c:pt idx="3">
                  <c:v>5859.4</c:v>
                </c:pt>
                <c:pt idx="4">
                  <c:v>6236.1</c:v>
                </c:pt>
                <c:pt idx="5">
                  <c:v>6718.3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23-47D8-B686-A5BEF593CB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0"/>
                  <c:y val="1.854927825479712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3</a:t>
                    </a:r>
                    <a:r>
                      <a:rPr lang="ru-RU" sz="1200" dirty="0" smtClean="0"/>
                      <a:t>143,0</a:t>
                    </a:r>
                  </a:p>
                  <a:p>
                    <a:endParaRPr lang="en-US" sz="1200" dirty="0"/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23-47D8-B686-A5BEF593CB31}"/>
                </c:ext>
              </c:extLst>
            </c:dLbl>
            <c:dLbl>
              <c:idx val="1"/>
              <c:layout>
                <c:manualLayout>
                  <c:x val="-2.8563460362013792E-3"/>
                  <c:y val="-5.7020202120399321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35-48B3-B91A-27E4E1FD0016}"/>
                </c:ext>
              </c:extLst>
            </c:dLbl>
            <c:dLbl>
              <c:idx val="2"/>
              <c:layout>
                <c:manualLayout>
                  <c:x val="1.4281730181006358E-3"/>
                  <c:y val="-7.3944412922373789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C35-48B3-B91A-27E4E1FD0016}"/>
                </c:ext>
              </c:extLst>
            </c:dLbl>
            <c:dLbl>
              <c:idx val="3"/>
              <c:layout>
                <c:manualLayout>
                  <c:x val="-1.4281730181006881E-3"/>
                  <c:y val="-2.8969995397336787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35-48B3-B91A-27E4E1FD0016}"/>
                </c:ext>
              </c:extLst>
            </c:dLbl>
            <c:dLbl>
              <c:idx val="4"/>
              <c:layout>
                <c:manualLayout>
                  <c:x val="1.4281730181006874E-3"/>
                  <c:y val="-1.6758058628406368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C35-48B3-B91A-27E4E1FD0016}"/>
                </c:ext>
              </c:extLst>
            </c:dLbl>
            <c:dLbl>
              <c:idx val="5"/>
              <c:layout>
                <c:manualLayout>
                  <c:x val="-4.2845190543020634E-3"/>
                  <c:y val="1.003236743536432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35-48B3-B91A-27E4E1FD0016}"/>
                </c:ext>
              </c:extLst>
            </c:dLbl>
            <c:dLbl>
              <c:idx val="6"/>
              <c:layout>
                <c:manualLayout>
                  <c:x val="0"/>
                  <c:y val="-0.10580669608138776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35-48B3-B91A-27E4E1FD00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2017 год 
</c:v>
                </c:pt>
                <c:pt idx="1">
                  <c:v>2018 год
</c:v>
                </c:pt>
                <c:pt idx="2">
                  <c:v>2019 год
</c:v>
                </c:pt>
                <c:pt idx="3">
                  <c:v>2020 год 
</c:v>
                </c:pt>
                <c:pt idx="4">
                  <c:v>2021 год
</c:v>
                </c:pt>
                <c:pt idx="5">
                  <c:v>2022год
</c:v>
                </c:pt>
              </c:strCache>
            </c:strRef>
          </c:cat>
          <c:val>
            <c:numRef>
              <c:f>Лист1!$C$2:$C$8</c:f>
              <c:numCache>
                <c:formatCode>_-* #,##0.0_р_._-;\-* #,##0.0_р_._-;_-* "-"?_р_._-;_-@_-</c:formatCode>
                <c:ptCount val="7"/>
                <c:pt idx="0">
                  <c:v>3143</c:v>
                </c:pt>
                <c:pt idx="1">
                  <c:v>4384.3</c:v>
                </c:pt>
                <c:pt idx="2">
                  <c:v>4347.8999999999996</c:v>
                </c:pt>
                <c:pt idx="3">
                  <c:v>4330.8999999999996</c:v>
                </c:pt>
                <c:pt idx="4">
                  <c:v>2566</c:v>
                </c:pt>
                <c:pt idx="5">
                  <c:v>2116.5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23-47D8-B686-A5BEF593CB31}"/>
            </c:ext>
          </c:extLst>
        </c:ser>
        <c:gapWidth val="55"/>
        <c:overlap val="100"/>
        <c:axId val="106373888"/>
        <c:axId val="106375424"/>
      </c:barChart>
      <c:catAx>
        <c:axId val="1063738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375424"/>
        <c:crosses val="autoZero"/>
        <c:auto val="1"/>
        <c:lblAlgn val="ctr"/>
        <c:lblOffset val="100"/>
      </c:catAx>
      <c:valAx>
        <c:axId val="106375424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373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385747813735053"/>
          <c:y val="0.86272185034996107"/>
          <c:w val="0.52662377791356563"/>
          <c:h val="8.7515573666418017E-2"/>
        </c:manualLayout>
      </c:layout>
    </c:legend>
    <c:plotVisOnly val="1"/>
    <c:dispBlanksAs val="gap"/>
  </c:chart>
  <c:spPr>
    <a:solidFill>
      <a:schemeClr val="bg1">
        <a:alpha val="30000"/>
      </a:schemeClr>
    </a:solidFill>
    <a:ln w="28575">
      <a:beve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 b="0">
                <a:latin typeface="Times New Roman" pitchFamily="18" charset="0"/>
                <a:cs typeface="Times New Roman" pitchFamily="18" charset="0"/>
              </a:defRPr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инфляция</a:t>
            </a:r>
          </a:p>
        </c:rich>
      </c:tx>
      <c:layout>
        <c:manualLayout>
          <c:xMode val="edge"/>
          <c:yMode val="edge"/>
          <c:x val="0.83102637363340615"/>
          <c:y val="0.78833043986380513"/>
        </c:manualLayout>
      </c:layout>
    </c:title>
    <c:plotArea>
      <c:layout>
        <c:manualLayout>
          <c:layoutTarget val="inner"/>
          <c:xMode val="edge"/>
          <c:yMode val="edge"/>
          <c:x val="1.300418745075432E-2"/>
          <c:y val="0.44275186743956552"/>
          <c:w val="0.96455398964887173"/>
          <c:h val="0.4955103027768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</c:spPr>
          </c:marker>
          <c:dPt>
            <c:idx val="0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04A9-40B8-9873-0C4DB9265C72}"/>
              </c:ext>
            </c:extLst>
          </c:dPt>
          <c:dPt>
            <c:idx val="1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3-04A9-40B8-9873-0C4DB9265C72}"/>
              </c:ext>
            </c:extLst>
          </c:dPt>
          <c:dPt>
            <c:idx val="2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5-04A9-40B8-9873-0C4DB9265C72}"/>
              </c:ext>
            </c:extLst>
          </c:dPt>
          <c:dPt>
            <c:idx val="3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7-04A9-40B8-9873-0C4DB9265C72}"/>
              </c:ext>
            </c:extLst>
          </c:dPt>
          <c:dPt>
            <c:idx val="4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9-04A9-40B8-9873-0C4DB9265C72}"/>
              </c:ext>
            </c:extLst>
          </c:dPt>
          <c:dPt>
            <c:idx val="5"/>
            <c:marker>
              <c:spPr>
                <a:solidFill>
                  <a:srgbClr val="0070C0"/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B-04A9-40B8-9873-0C4DB9265C72}"/>
              </c:ext>
            </c:extLst>
          </c:dPt>
          <c:dLbls>
            <c:dLbl>
              <c:idx val="0"/>
              <c:layout>
                <c:manualLayout>
                  <c:x val="-4.4980087969345772E-2"/>
                  <c:y val="-0.10893397465641086"/>
                </c:manualLayout>
              </c:layout>
              <c:spPr>
                <a:noFill/>
                <a:ln w="2538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4A9-40B8-9873-0C4DB9265C72}"/>
                </c:ext>
              </c:extLst>
            </c:dLbl>
            <c:dLbl>
              <c:idx val="1"/>
              <c:layout>
                <c:manualLayout>
                  <c:x val="-3.3143222714254801E-2"/>
                  <c:y val="-8.8184646150427884E-2"/>
                </c:manualLayout>
              </c:layout>
              <c:spPr>
                <a:noFill/>
                <a:ln w="2538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A9-40B8-9873-0C4DB9265C72}"/>
                </c:ext>
              </c:extLst>
            </c:dLbl>
            <c:dLbl>
              <c:idx val="2"/>
              <c:layout>
                <c:manualLayout>
                  <c:x val="-2.840847661221834E-2"/>
                  <c:y val="-0.11930863890940215"/>
                </c:manualLayout>
              </c:layout>
              <c:spPr>
                <a:noFill/>
                <a:ln w="2538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4A9-40B8-9873-0C4DB9265C72}"/>
                </c:ext>
              </c:extLst>
            </c:dLbl>
            <c:dLbl>
              <c:idx val="3"/>
              <c:layout>
                <c:manualLayout>
                  <c:x val="-3.0775849663236564E-2"/>
                  <c:y val="-0.11930863890940215"/>
                </c:manualLayout>
              </c:layout>
              <c:spPr>
                <a:noFill/>
                <a:ln w="2538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4A9-40B8-9873-0C4DB9265C72}"/>
                </c:ext>
              </c:extLst>
            </c:dLbl>
            <c:spPr>
              <a:noFill/>
              <a:ln w="25384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0%</c:formatCode>
                <c:ptCount val="6"/>
              </c:numCache>
            </c:num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0.04</c:v>
                </c:pt>
                <c:pt idx="1">
                  <c:v>0.04</c:v>
                </c:pt>
                <c:pt idx="2">
                  <c:v>4.2999999999999997E-2</c:v>
                </c:pt>
                <c:pt idx="3">
                  <c:v>3.7999999999999999E-2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4A9-40B8-9873-0C4DB9265C72}"/>
            </c:ext>
          </c:extLst>
        </c:ser>
        <c:marker val="1"/>
        <c:axId val="113977216"/>
        <c:axId val="113978752"/>
      </c:lineChart>
      <c:catAx>
        <c:axId val="113977216"/>
        <c:scaling>
          <c:orientation val="minMax"/>
        </c:scaling>
        <c:delete val="1"/>
        <c:axPos val="b"/>
        <c:numFmt formatCode="General" sourceLinked="1"/>
        <c:tickLblPos val="nextTo"/>
        <c:crossAx val="113978752"/>
        <c:crosses val="autoZero"/>
        <c:auto val="1"/>
        <c:lblAlgn val="ctr"/>
        <c:lblOffset val="100"/>
      </c:catAx>
      <c:valAx>
        <c:axId val="113978752"/>
        <c:scaling>
          <c:orientation val="minMax"/>
        </c:scaling>
        <c:delete val="1"/>
        <c:axPos val="l"/>
        <c:numFmt formatCode="0.0%" sourceLinked="1"/>
        <c:tickLblPos val="nextTo"/>
        <c:crossAx val="113977216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Проект бюджета Буденновского сельского поселения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Сальского района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2020 год и плановый период 2021 и 2022 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Буденновского сельского поселения на 2020 – 2022 годы (Постановление Администрации Буденновского сельского поселения № 107 от 18.10.2019)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Буденновского сельского поселения на 2020 – 2022 годы (Постановление Администрации Буденновского сельского поселения </a:t>
          </a:r>
        </a:p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№ 108 от 18.10.2019)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Буденновского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LinFactNeighborX="23960" custLinFactNeighborY="-4461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Буденновского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Буденновского сельского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10190,3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2792,6 тыс. рублей  или 27,4%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 и водное хозяйство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0,5% 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Повышение квалификации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1036,5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10,2%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5878,2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57,7%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208,0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0,05%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200, 0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4184" custLinFactNeighborY="-84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16160" custRadScaleInc="-171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32988" custRadScaleInc="-3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45447" custScaleY="145447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45447" custScaleY="145447" custRadScaleRad="114451" custRadScaleInc="-184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4540" custRadScaleInc="-4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3F967D12-70D9-4EE5-B07B-69336C3F76C4}" type="presOf" srcId="{607EE9E9-D002-42FE-B74D-D945412804DF}" destId="{2CB797D3-131D-4B40-8D1C-3C0BCCD4E26A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1CB1D78-5F44-4F76-B575-82033EE7C057}" type="presOf" srcId="{15828F25-D9DC-474E-BDB7-D0C96BB09D53}" destId="{40A4609C-9060-46DB-B6FB-91E6E6B2159D}" srcOrd="1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11944F46-8F66-4EAD-A669-20486836E7A2}" type="presOf" srcId="{5A305073-4AE3-4F5A-9103-E20EE30AA624}" destId="{B4689F4D-C616-4B5A-AB08-969AFEC6F29C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C8EDB3D2-227A-4B95-A1D2-8E54E3CB630A}" type="presOf" srcId="{15828F25-D9DC-474E-BDB7-D0C96BB09D53}" destId="{09F81971-61A1-4CB0-8EEA-38BD69D84A68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45E76893-EB4B-479D-B815-C9CA0A9295D4}" type="presOf" srcId="{065A3735-5D80-4FA3-B867-379611BFBD38}" destId="{9F81A141-1B04-4A03-B238-37F7A90993F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D40F47CA-3C67-4F4D-85BF-CE6F92C521EE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E3025AC3-6922-49CF-A8A5-AF7CF583F312}" type="presParOf" srcId="{FC4E895A-5CB6-4776-9D34-BC12EF08CF61}" destId="{2CB797D3-131D-4B40-8D1C-3C0BCCD4E26A}" srcOrd="1" destOrd="0" presId="urn:microsoft.com/office/officeart/2005/8/layout/radial1"/>
    <dgm:cxn modelId="{4544E763-6806-40F1-A74F-0E9C492BDCFE}" type="presParOf" srcId="{2CB797D3-131D-4B40-8D1C-3C0BCCD4E26A}" destId="{9C4E9843-91FB-4B66-AD05-A718EA51A920}" srcOrd="0" destOrd="0" presId="urn:microsoft.com/office/officeart/2005/8/layout/radial1"/>
    <dgm:cxn modelId="{32F74056-8466-42E5-9BBA-81FBEC91B946}" type="presParOf" srcId="{FC4E895A-5CB6-4776-9D34-BC12EF08CF61}" destId="{9F81A141-1B04-4A03-B238-37F7A90993F2}" srcOrd="2" destOrd="0" presId="urn:microsoft.com/office/officeart/2005/8/layout/radial1"/>
    <dgm:cxn modelId="{636272EF-7AEE-4086-BC34-010895868D2B}" type="presParOf" srcId="{FC4E895A-5CB6-4776-9D34-BC12EF08CF61}" destId="{09F81971-61A1-4CB0-8EEA-38BD69D84A68}" srcOrd="3" destOrd="0" presId="urn:microsoft.com/office/officeart/2005/8/layout/radial1"/>
    <dgm:cxn modelId="{A4E5C596-BDB2-43AA-9B4E-497A04F8C695}" type="presParOf" srcId="{09F81971-61A1-4CB0-8EEA-38BD69D84A68}" destId="{40A4609C-9060-46DB-B6FB-91E6E6B2159D}" srcOrd="0" destOrd="0" presId="urn:microsoft.com/office/officeart/2005/8/layout/radial1"/>
    <dgm:cxn modelId="{E965DDB1-84E1-4FB5-B878-35566581FC23}" type="presParOf" srcId="{FC4E895A-5CB6-4776-9D34-BC12EF08CF61}" destId="{B4689F4D-C616-4B5A-AB08-969AFEC6F29C}" srcOrd="4" destOrd="0" presId="urn:microsoft.com/office/officeart/2005/8/layout/radial1"/>
    <dgm:cxn modelId="{8F74A537-D14F-4D05-911E-13C54DA127A9}" type="presParOf" srcId="{FC4E895A-5CB6-4776-9D34-BC12EF08CF61}" destId="{9A99AA90-6398-4A9E-9C90-9A289D0B4ED1}" srcOrd="5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6" destOrd="0" presId="urn:microsoft.com/office/officeart/2005/8/layout/radial1"/>
    <dgm:cxn modelId="{821B9EAF-C484-49ED-AF5A-F6F816AE4868}" type="presParOf" srcId="{FC4E895A-5CB6-4776-9D34-BC12EF08CF61}" destId="{D23AFAD6-9784-476C-B26A-F6CCAEF2A753}" srcOrd="7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8" destOrd="0" presId="urn:microsoft.com/office/officeart/2005/8/layout/radial1"/>
    <dgm:cxn modelId="{CDF08BF1-2669-4523-A14D-FD05257BE043}" type="presParOf" srcId="{FC4E895A-5CB6-4776-9D34-BC12EF08CF61}" destId="{1BB1C879-ADD1-46CE-9D67-364F5ECE1CD3}" srcOrd="9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10" destOrd="0" presId="urn:microsoft.com/office/officeart/2005/8/layout/radial1"/>
    <dgm:cxn modelId="{0450C529-9D5C-4494-ACCE-2D5C45601EF1}" type="presParOf" srcId="{FC4E895A-5CB6-4776-9D34-BC12EF08CF61}" destId="{A5A442AC-CDA8-474B-92EE-3D632F0EC957}" srcOrd="11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12" destOrd="0" presId="urn:microsoft.com/office/officeart/2005/8/layout/radial1"/>
    <dgm:cxn modelId="{94C56392-F4C3-4845-AA8B-778104C51656}" type="presParOf" srcId="{FC4E895A-5CB6-4776-9D34-BC12EF08CF61}" destId="{BC211171-4868-4B1B-8C84-7AFE7DA92B72}" srcOrd="13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4" destOrd="0" presId="urn:microsoft.com/office/officeart/2005/8/layout/radial1"/>
    <dgm:cxn modelId="{4AE23CFB-9B77-4EDF-8EFC-001B812DD3C3}" type="presParOf" srcId="{FC4E895A-5CB6-4776-9D34-BC12EF08CF61}" destId="{38A04AD7-3C30-42FD-9169-981E636C19E5}" srcOrd="15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Коммунарского сельского поселения №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230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29.10.2018)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Коммунарского сельского поселения №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136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05.06.2018)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20618,2</a:t>
          </a:r>
          <a:endParaRPr lang="ru-RU" sz="280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1683,2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8,2%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безопасность и водное хозяйство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153,2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0,7%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5483,7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26,6%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5927,2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28,7%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7103,6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35,2%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191,3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19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0.38209</cdr:x>
      <cdr:y>0.53554</cdr:y>
    </cdr:from>
    <cdr:to>
      <cdr:x>0.42507</cdr:x>
      <cdr:y>0.56446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397752" y="2159537"/>
          <a:ext cx="382160" cy="116604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0.58303</cdr:y>
    </cdr:from>
    <cdr:to>
      <cdr:x>0.53414</cdr:x>
      <cdr:y>0.61803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4446240" y="2351038"/>
          <a:ext cx="303589" cy="141127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0.60322</cdr:x>
      <cdr:y>0.58231</cdr:y>
    </cdr:from>
    <cdr:to>
      <cdr:x>0.6437</cdr:x>
      <cdr:y>0.60017</cdr:y>
    </cdr:to>
    <cdr:cxnSp macro="">
      <cdr:nvCxnSpPr>
        <cdr:cNvPr id="14" name="Прямая со стрелкой 13"/>
        <cdr:cNvCxnSpPr/>
      </cdr:nvCxnSpPr>
      <cdr:spPr>
        <a:xfrm xmlns:a="http://schemas.openxmlformats.org/drawingml/2006/main" flipV="1">
          <a:off x="5364122" y="2348149"/>
          <a:ext cx="360006" cy="72005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0.26674</cdr:x>
      <cdr:y>0.16738</cdr:y>
    </cdr:from>
    <cdr:to>
      <cdr:x>0.32927</cdr:x>
      <cdr:y>0.27423</cdr:y>
    </cdr:to>
    <cdr:sp macro="" textlink="">
      <cdr:nvSpPr>
        <cdr:cNvPr id="5" name="TextBox 6"/>
        <cdr:cNvSpPr txBox="1"/>
      </cdr:nvSpPr>
      <cdr:spPr>
        <a:xfrm xmlns:a="http://schemas.openxmlformats.org/drawingml/2006/main" rot="1309696">
          <a:off x="2371963" y="674935"/>
          <a:ext cx="556047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139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,5%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0.49402</cdr:x>
      <cdr:y>0.37052</cdr:y>
    </cdr:from>
    <cdr:to>
      <cdr:x>0.53414</cdr:x>
      <cdr:y>0.38588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4393021" y="1494083"/>
          <a:ext cx="356779" cy="61978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0.48439</cdr:x>
      <cdr:y>0.31134</cdr:y>
    </cdr:from>
    <cdr:to>
      <cdr:x>0.56131</cdr:x>
      <cdr:y>0.37622</cdr:y>
    </cdr:to>
    <cdr:sp macro="" textlink="">
      <cdr:nvSpPr>
        <cdr:cNvPr id="8" name="TextBox 11"/>
        <cdr:cNvSpPr txBox="1"/>
      </cdr:nvSpPr>
      <cdr:spPr>
        <a:xfrm xmlns:a="http://schemas.openxmlformats.org/drawingml/2006/main" rot="741454">
          <a:off x="4307399" y="1255477"/>
          <a:ext cx="68401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99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,6%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0.27121</cdr:x>
      <cdr:y>0.50665</cdr:y>
    </cdr:from>
    <cdr:to>
      <cdr:x>0.3117</cdr:x>
      <cdr:y>0.52696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2411760" y="2043052"/>
          <a:ext cx="360056" cy="81899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0.26541</cdr:x>
      <cdr:y>0.45154</cdr:y>
    </cdr:from>
    <cdr:to>
      <cdr:x>0.32805</cdr:x>
      <cdr:y>0.51642</cdr:y>
    </cdr:to>
    <cdr:sp macro="" textlink="">
      <cdr:nvSpPr>
        <cdr:cNvPr id="16" name="TextBox 6"/>
        <cdr:cNvSpPr txBox="1"/>
      </cdr:nvSpPr>
      <cdr:spPr>
        <a:xfrm xmlns:a="http://schemas.openxmlformats.org/drawingml/2006/main" rot="774306">
          <a:off x="2360130" y="1820820"/>
          <a:ext cx="557025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94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,4%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0.5903</cdr:x>
      <cdr:y>0.51637</cdr:y>
    </cdr:from>
    <cdr:to>
      <cdr:x>0.67938</cdr:x>
      <cdr:y>0.58125</cdr:y>
    </cdr:to>
    <cdr:sp macro="" textlink="">
      <cdr:nvSpPr>
        <cdr:cNvPr id="20" name="TextBox 14"/>
        <cdr:cNvSpPr txBox="1"/>
      </cdr:nvSpPr>
      <cdr:spPr>
        <a:xfrm xmlns:a="http://schemas.openxmlformats.org/drawingml/2006/main" rot="20873784">
          <a:off x="5249215" y="2082245"/>
          <a:ext cx="792142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106,4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0.59314</cdr:x>
      <cdr:y>0.33387</cdr:y>
    </cdr:from>
    <cdr:to>
      <cdr:x>0.66188</cdr:x>
      <cdr:y>0.39874</cdr:y>
    </cdr:to>
    <cdr:sp macro="" textlink="">
      <cdr:nvSpPr>
        <cdr:cNvPr id="24" name="TextBox 11"/>
        <cdr:cNvSpPr txBox="1"/>
      </cdr:nvSpPr>
      <cdr:spPr>
        <a:xfrm xmlns:a="http://schemas.openxmlformats.org/drawingml/2006/main" rot="1343518">
          <a:off x="5274477" y="1346300"/>
          <a:ext cx="61127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59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,2%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0.71658</cdr:x>
      <cdr:y>0.37792</cdr:y>
    </cdr:from>
    <cdr:to>
      <cdr:x>0.75707</cdr:x>
      <cdr:y>0.4165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6372200" y="1523947"/>
          <a:ext cx="360040" cy="155557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0.71658</cdr:x>
      <cdr:y>0.56494</cdr:y>
    </cdr:from>
    <cdr:to>
      <cdr:x>0.75707</cdr:x>
      <cdr:y>0.60017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 flipV="1">
          <a:off x="6372200" y="2278098"/>
          <a:ext cx="360040" cy="142059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0.7103</cdr:x>
      <cdr:y>0.33559</cdr:y>
    </cdr:from>
    <cdr:to>
      <cdr:x>0.77904</cdr:x>
      <cdr:y>0.40047</cdr:y>
    </cdr:to>
    <cdr:sp macro="" textlink="">
      <cdr:nvSpPr>
        <cdr:cNvPr id="19" name="TextBox 11"/>
        <cdr:cNvSpPr txBox="1"/>
      </cdr:nvSpPr>
      <cdr:spPr>
        <a:xfrm xmlns:a="http://schemas.openxmlformats.org/drawingml/2006/main" rot="1343518">
          <a:off x="6316315" y="1353247"/>
          <a:ext cx="61127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2,5%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0.70314</cdr:x>
      <cdr:y>0.50789</cdr:y>
    </cdr:from>
    <cdr:to>
      <cdr:x>0.77874</cdr:x>
      <cdr:y>0.57276</cdr:y>
    </cdr:to>
    <cdr:sp macro="" textlink="">
      <cdr:nvSpPr>
        <cdr:cNvPr id="21" name="TextBox 11"/>
        <cdr:cNvSpPr txBox="1"/>
      </cdr:nvSpPr>
      <cdr:spPr>
        <a:xfrm xmlns:a="http://schemas.openxmlformats.org/drawingml/2006/main" rot="20269218">
          <a:off x="6252696" y="2048025"/>
          <a:ext cx="67220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107,7%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959872-9E99-4985-A5DC-2C2CB3BA997C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C40B3F-1F77-4046-A2C4-77E7D18BA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2EAA0B-7FCC-4CBD-95C2-7FFAD3B76135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C6C7F4-402F-44CF-8E46-4602D183B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1787A8-F541-4F2A-A8B6-533BC4AA0097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6193A7-1B44-4041-BF68-588998C565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C3B85-F13E-4E9B-AEEE-B256F01012B9}" type="datetime1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1263-E02C-49CA-811E-0AD67DC03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B24358-AB0A-4E32-95F5-855575E50FD1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4D9B3C-C148-4A4C-AAC1-1BD54517FA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523421-C82A-4CEA-9593-68BBEE0409E6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53C2EB-A232-4CC1-B4D9-577EF117A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59CD9C-5214-41B3-A6E1-E33408725535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084CC8-9A4A-468F-951C-844024009E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85CEE8-5299-4947-8A81-59D7212FA6F3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5D1868-C4DB-42D0-A831-414F3F3C1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129641-8950-443C-9B7A-3D5FDF4CEB21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493159-25CC-472D-BD27-ABCECA9C04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6FD4F1-0389-4E88-AF2C-EA246D48F241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423DBB-EB70-471B-B13F-27254885FB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1B21AA9-E5A3-4338-933D-17C930227EA9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B925F0-21A8-461E-9CA0-D3FD8A4197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DBC3C1-6F6D-4047-9C58-F624FEDC139D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835878-FCD1-455A-A76A-0E1C99DD02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C3138F-E99C-4C5D-89F5-581DD654A838}" type="datetime1">
              <a:rPr lang="ru-RU" smtClean="0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2D553D-0299-4FF0-8E3F-C068869695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00043"/>
            <a:ext cx="7622603" cy="317009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Буденновского сельского поселения Сальского района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год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2021и 2022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6009466"/>
              </p:ext>
            </p:extLst>
          </p:nvPr>
        </p:nvGraphicFramePr>
        <p:xfrm>
          <a:off x="31750" y="142854"/>
          <a:ext cx="8897967" cy="657229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6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2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12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5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08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583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03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503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50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3247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726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 бюджета </a:t>
                      </a:r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Буденновского </a:t>
                      </a:r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</a:t>
                      </a:r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Сальского района </a:t>
                      </a:r>
                    </a:p>
                    <a:p>
                      <a:pPr algn="ctr" fontAlgn="ctr"/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подразделам в </a:t>
                      </a:r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годах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830">
                <a:tc gridSpan="10"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594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</a:p>
                  </a:txBody>
                  <a:tcPr marL="4567" marR="4567" marT="4567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году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к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году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к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году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Собрания депутатов 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Буденновского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14.12.2017 №69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Собрания депутатов 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Буденновского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25.12.2018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1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(первоначально утвержденный)</a:t>
                      </a:r>
                    </a:p>
                  </a:txBody>
                  <a:tcPr marL="4567" marR="4567" marT="4567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(первоначально утвержденный)</a:t>
                      </a:r>
                    </a:p>
                  </a:txBody>
                  <a:tcPr marL="4567" marR="4567" marT="4567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67" marR="4567" marT="456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9790,4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10308,1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10190,3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+399,9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8802,1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8834,8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5738,8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5861,0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5873,2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+134,4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5895,7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9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+34,7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256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безопасность и правоохранительная деятельность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2714,9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3007,6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2792,6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1631,1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22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956,3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1036,5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+175,1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+80,2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1047,3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1033,0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82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525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352961699"/>
              </p:ext>
            </p:extLst>
          </p:nvPr>
        </p:nvGraphicFramePr>
        <p:xfrm>
          <a:off x="0" y="1296144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Буденновского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030441645"/>
              </p:ext>
            </p:extLst>
          </p:nvPr>
        </p:nvGraphicFramePr>
        <p:xfrm>
          <a:off x="0" y="2521011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2411760" y="3489467"/>
            <a:ext cx="360040" cy="15555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3419872" y="4005064"/>
            <a:ext cx="360040" cy="1919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64088" y="4044958"/>
            <a:ext cx="360040" cy="15202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37554615"/>
              </p:ext>
            </p:extLst>
          </p:nvPr>
        </p:nvGraphicFramePr>
        <p:xfrm>
          <a:off x="874713" y="777875"/>
          <a:ext cx="7813675" cy="230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48" name="TextBox 3"/>
          <p:cNvSpPr txBox="1">
            <a:spLocks noChangeArrowheads="1"/>
          </p:cNvSpPr>
          <p:nvPr/>
        </p:nvSpPr>
        <p:spPr bwMode="auto">
          <a:xfrm>
            <a:off x="468313" y="2349500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650" y="652365"/>
            <a:ext cx="86423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за счет средств областного бюджета и бюджета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Буденновского поселения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(включая дотацию на выравнивание)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sp>
        <p:nvSpPr>
          <p:cNvPr id="69655" name="TextBox 10"/>
          <p:cNvSpPr txBox="1">
            <a:spLocks noChangeArrowheads="1"/>
          </p:cNvSpPr>
          <p:nvPr/>
        </p:nvSpPr>
        <p:spPr bwMode="auto">
          <a:xfrm rot="19897541">
            <a:off x="3256229" y="3793561"/>
            <a:ext cx="6873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9,2%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7" name="TextBox 12"/>
          <p:cNvSpPr txBox="1">
            <a:spLocks noChangeArrowheads="1"/>
          </p:cNvSpPr>
          <p:nvPr/>
        </p:nvSpPr>
        <p:spPr bwMode="auto">
          <a:xfrm rot="873109">
            <a:off x="3331410" y="4451253"/>
            <a:ext cx="7199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110,2%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8" name="TextBox 13"/>
          <p:cNvSpPr txBox="1">
            <a:spLocks noChangeArrowheads="1"/>
          </p:cNvSpPr>
          <p:nvPr/>
        </p:nvSpPr>
        <p:spPr bwMode="auto">
          <a:xfrm rot="20101983">
            <a:off x="4244788" y="4661786"/>
            <a:ext cx="6480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98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,3%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="" xmlns:p14="http://schemas.microsoft.com/office/powerpoint/2010/main" val="3024676302"/>
              </p:ext>
            </p:extLst>
          </p:nvPr>
        </p:nvGraphicFramePr>
        <p:xfrm>
          <a:off x="1643042" y="654500"/>
          <a:ext cx="7286676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79832891"/>
              </p:ext>
            </p:extLst>
          </p:nvPr>
        </p:nvGraphicFramePr>
        <p:xfrm>
          <a:off x="457200" y="1571612"/>
          <a:ext cx="850728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проекта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Буденновского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Сальского района на 2020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1978343"/>
              </p:ext>
            </p:extLst>
          </p:nvPr>
        </p:nvGraphicFramePr>
        <p:xfrm>
          <a:off x="395288" y="1268413"/>
          <a:ext cx="8647112" cy="5550922"/>
        </p:xfrm>
        <a:graphic>
          <a:graphicData uri="http://schemas.openxmlformats.org/drawingml/2006/table">
            <a:tbl>
              <a:tblPr/>
              <a:tblGrid>
                <a:gridCol w="11223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9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04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83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83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27025">
                <a:tc row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2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Решение Собрания депутатов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Буденновского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сельского поселения от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14.12.2017 №69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Решение Собрания депутатов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Буденновского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сельского поселения от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25.12.2018 №102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Проект решения собрания депутатов</a:t>
                      </a: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Проект решения собрания депутатов</a:t>
                      </a: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Проект решения собрания депутатов</a:t>
                      </a: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(первоначально утвержденный)</a:t>
                      </a: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(первоначально утвержденный)</a:t>
                      </a:r>
                    </a:p>
                  </a:txBody>
                  <a:tcPr marL="84662" marR="84662" marT="56850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Доходы, всего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10308,1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10190,3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+399,9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117,8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4662" marR="84662" marT="57517" marB="49517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8802,1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8834,8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из них: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налоговые и неналоговые доходы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5406,1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5960,2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5859,4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+453,3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-100,8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6236,1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6718,3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4384,3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4347,9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4330,9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-53,4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2566,0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2116,5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II.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Расходы, всего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10308,1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10190,3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+399,9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-117,8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8802,1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8834,8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III.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Дефицит (-), профицит (+)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VI.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Источники финансирования дефицита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1194019"/>
              </p:ext>
            </p:extLst>
          </p:nvPr>
        </p:nvGraphicFramePr>
        <p:xfrm>
          <a:off x="287338" y="387350"/>
          <a:ext cx="8569325" cy="630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Буденновского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Сальского района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0209949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2530"/>
            <a:ext cx="8650288" cy="82620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Буденновского сельского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Сальского района в 2020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0431273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Буденновского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Сальского района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Российской Федерации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68320398"/>
              </p:ext>
            </p:extLst>
          </p:nvPr>
        </p:nvGraphicFramePr>
        <p:xfrm>
          <a:off x="428596" y="2000240"/>
          <a:ext cx="83185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Буденновское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</a:t>
            </a:r>
            <a:r>
              <a:rPr lang="ru-RU" sz="1400" dirty="0">
                <a:latin typeface="Palatino Linotype" pitchFamily="18" charset="0"/>
              </a:rPr>
              <a:t>тыс</a:t>
            </a:r>
            <a:r>
              <a:rPr lang="ru-RU" dirty="0">
                <a:latin typeface="Palatino Linotype" pitchFamily="18" charset="0"/>
              </a:rPr>
              <a:t>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6858</TotalTime>
  <Words>827</Words>
  <Application>Microsoft Office PowerPoint</Application>
  <PresentationFormat>Экран (4:3)</PresentationFormat>
  <Paragraphs>300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проекта бюджета Буденновского сельского поселения Сальского района на 2020 год и плановый период 2021 и 2022 годов</vt:lpstr>
      <vt:lpstr>Динамика собственных доходов бюджета Буденновского сельского поселения Сальского района</vt:lpstr>
      <vt:lpstr>    Структура собственных доходов бюджета Буденновского сельского поселения Сальского района в 2020 году     </vt:lpstr>
      <vt:lpstr>Динамика поступления налога на доходы физических лиц в бюджет Буденновского сельского поселения Сальского района</vt:lpstr>
      <vt:lpstr>Безвозмездные поступления от других бюджетов бюджетной системы Российской Федерации</vt:lpstr>
      <vt:lpstr>Слайд 10</vt:lpstr>
      <vt:lpstr>Расходы бюджета Буденновского сельского поселения Сальского района на 2020 год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608</cp:revision>
  <cp:lastPrinted>2016-12-13T07:50:05Z</cp:lastPrinted>
  <dcterms:created xsi:type="dcterms:W3CDTF">2013-11-19T11:15:28Z</dcterms:created>
  <dcterms:modified xsi:type="dcterms:W3CDTF">2019-11-25T13:49:21Z</dcterms:modified>
</cp:coreProperties>
</file>