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7"/>
  </p:handoutMasterIdLst>
  <p:sldIdLst>
    <p:sldId id="260" r:id="rId3"/>
    <p:sldId id="262" r:id="rId4"/>
    <p:sldId id="261" r:id="rId5"/>
    <p:sldId id="263" r:id="rId6"/>
  </p:sldIdLst>
  <p:sldSz cx="5327650" cy="7559675"/>
  <p:notesSz cx="6797675" cy="9928225"/>
  <p:defaultTextStyle>
    <a:defPPr>
      <a:defRPr lang="ru-RU"/>
    </a:defPPr>
    <a:lvl1pPr marL="0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1pPr>
    <a:lvl2pPr marL="292100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2pPr>
    <a:lvl3pPr marL="584200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3pPr>
    <a:lvl4pPr marL="876935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4pPr>
    <a:lvl5pPr marL="1169035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5pPr>
    <a:lvl6pPr marL="1461135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6pPr>
    <a:lvl7pPr marL="1753235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7pPr>
    <a:lvl8pPr marL="2045970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8pPr>
    <a:lvl9pPr marL="2338070" algn="l" defTabSz="584200" rtl="0" eaLnBrk="1" latinLnBrk="0" hangingPunct="1">
      <a:defRPr sz="11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0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7A59"/>
    <a:srgbClr val="D30000"/>
    <a:srgbClr val="D40000"/>
    <a:srgbClr val="008000"/>
    <a:srgbClr val="FF3300"/>
    <a:srgbClr val="00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19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848" y="78"/>
      </p:cViewPr>
      <p:guideLst>
        <p:guide orient="horz" pos="2380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F3377-A599-4CE6-B91E-6BAC34511335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FECD2-A03F-4ED5-9EAF-060A142E403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400"/>
            </a:lvl1pPr>
            <a:lvl2pPr marL="266065" indent="0" algn="ctr">
              <a:buNone/>
              <a:defRPr sz="1165"/>
            </a:lvl2pPr>
            <a:lvl3pPr marL="532765" indent="0" algn="ctr">
              <a:buNone/>
              <a:defRPr sz="1050"/>
            </a:lvl3pPr>
            <a:lvl4pPr marL="798830" indent="0" algn="ctr">
              <a:buNone/>
              <a:defRPr sz="930"/>
            </a:lvl4pPr>
            <a:lvl5pPr marL="1065530" indent="0" algn="ctr">
              <a:buNone/>
              <a:defRPr sz="930"/>
            </a:lvl5pPr>
            <a:lvl6pPr marL="1331595" indent="0" algn="ctr">
              <a:buNone/>
              <a:defRPr sz="930"/>
            </a:lvl6pPr>
            <a:lvl7pPr marL="1598295" indent="0" algn="ctr">
              <a:buNone/>
              <a:defRPr sz="930"/>
            </a:lvl7pPr>
            <a:lvl8pPr marL="1864360" indent="0" algn="ctr">
              <a:buNone/>
              <a:defRPr sz="930"/>
            </a:lvl8pPr>
            <a:lvl9pPr marL="2131060" indent="0" algn="ctr">
              <a:buNone/>
              <a:defRPr sz="93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660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798830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4pPr>
            <a:lvl5pPr marL="1065530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5pPr>
            <a:lvl6pPr marL="1331595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6pPr>
            <a:lvl7pPr marL="1598295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7pPr>
            <a:lvl8pPr marL="1864360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8pPr>
            <a:lvl9pPr marL="2131060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6065" indent="0">
              <a:buNone/>
              <a:defRPr sz="1165" b="1"/>
            </a:lvl2pPr>
            <a:lvl3pPr marL="532765" indent="0">
              <a:buNone/>
              <a:defRPr sz="1050" b="1"/>
            </a:lvl3pPr>
            <a:lvl4pPr marL="798830" indent="0">
              <a:buNone/>
              <a:defRPr sz="930" b="1"/>
            </a:lvl4pPr>
            <a:lvl5pPr marL="1065530" indent="0">
              <a:buNone/>
              <a:defRPr sz="930" b="1"/>
            </a:lvl5pPr>
            <a:lvl6pPr marL="1331595" indent="0">
              <a:buNone/>
              <a:defRPr sz="930" b="1"/>
            </a:lvl6pPr>
            <a:lvl7pPr marL="1598295" indent="0">
              <a:buNone/>
              <a:defRPr sz="930" b="1"/>
            </a:lvl7pPr>
            <a:lvl8pPr marL="1864360" indent="0">
              <a:buNone/>
              <a:defRPr sz="930" b="1"/>
            </a:lvl8pPr>
            <a:lvl9pPr marL="2131060" indent="0">
              <a:buNone/>
              <a:defRPr sz="93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6065" indent="0">
              <a:buNone/>
              <a:defRPr sz="1165" b="1"/>
            </a:lvl2pPr>
            <a:lvl3pPr marL="532765" indent="0">
              <a:buNone/>
              <a:defRPr sz="1050" b="1"/>
            </a:lvl3pPr>
            <a:lvl4pPr marL="798830" indent="0">
              <a:buNone/>
              <a:defRPr sz="930" b="1"/>
            </a:lvl4pPr>
            <a:lvl5pPr marL="1065530" indent="0">
              <a:buNone/>
              <a:defRPr sz="930" b="1"/>
            </a:lvl5pPr>
            <a:lvl6pPr marL="1331595" indent="0">
              <a:buNone/>
              <a:defRPr sz="930" b="1"/>
            </a:lvl6pPr>
            <a:lvl7pPr marL="1598295" indent="0">
              <a:buNone/>
              <a:defRPr sz="930" b="1"/>
            </a:lvl7pPr>
            <a:lvl8pPr marL="1864360" indent="0">
              <a:buNone/>
              <a:defRPr sz="930" b="1"/>
            </a:lvl8pPr>
            <a:lvl9pPr marL="2131060" indent="0">
              <a:buNone/>
              <a:defRPr sz="93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5"/>
            </a:lvl1pPr>
            <a:lvl2pPr>
              <a:defRPr sz="1630"/>
            </a:lvl2pPr>
            <a:lvl3pPr>
              <a:defRPr sz="1400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0"/>
            </a:lvl1pPr>
            <a:lvl2pPr marL="266065" indent="0">
              <a:buNone/>
              <a:defRPr sz="815"/>
            </a:lvl2pPr>
            <a:lvl3pPr marL="532765" indent="0">
              <a:buNone/>
              <a:defRPr sz="700"/>
            </a:lvl3pPr>
            <a:lvl4pPr marL="798830" indent="0">
              <a:buNone/>
              <a:defRPr sz="585"/>
            </a:lvl4pPr>
            <a:lvl5pPr marL="1065530" indent="0">
              <a:buNone/>
              <a:defRPr sz="585"/>
            </a:lvl5pPr>
            <a:lvl6pPr marL="1331595" indent="0">
              <a:buNone/>
              <a:defRPr sz="585"/>
            </a:lvl6pPr>
            <a:lvl7pPr marL="1598295" indent="0">
              <a:buNone/>
              <a:defRPr sz="585"/>
            </a:lvl7pPr>
            <a:lvl8pPr marL="1864360" indent="0">
              <a:buNone/>
              <a:defRPr sz="585"/>
            </a:lvl8pPr>
            <a:lvl9pPr marL="2131060" indent="0">
              <a:buNone/>
              <a:defRPr sz="585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5"/>
            </a:lvl1pPr>
            <a:lvl2pPr marL="266065" indent="0">
              <a:buNone/>
              <a:defRPr sz="1630"/>
            </a:lvl2pPr>
            <a:lvl3pPr marL="532765" indent="0">
              <a:buNone/>
              <a:defRPr sz="1400"/>
            </a:lvl3pPr>
            <a:lvl4pPr marL="798830" indent="0">
              <a:buNone/>
              <a:defRPr sz="1165"/>
            </a:lvl4pPr>
            <a:lvl5pPr marL="1065530" indent="0">
              <a:buNone/>
              <a:defRPr sz="1165"/>
            </a:lvl5pPr>
            <a:lvl6pPr marL="1331595" indent="0">
              <a:buNone/>
              <a:defRPr sz="1165"/>
            </a:lvl6pPr>
            <a:lvl7pPr marL="1598295" indent="0">
              <a:buNone/>
              <a:defRPr sz="1165"/>
            </a:lvl7pPr>
            <a:lvl8pPr marL="1864360" indent="0">
              <a:buNone/>
              <a:defRPr sz="1165"/>
            </a:lvl8pPr>
            <a:lvl9pPr marL="2131060" indent="0">
              <a:buNone/>
              <a:defRPr sz="116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0"/>
            </a:lvl1pPr>
            <a:lvl2pPr marL="266065" indent="0">
              <a:buNone/>
              <a:defRPr sz="815"/>
            </a:lvl2pPr>
            <a:lvl3pPr marL="532765" indent="0">
              <a:buNone/>
              <a:defRPr sz="700"/>
            </a:lvl3pPr>
            <a:lvl4pPr marL="798830" indent="0">
              <a:buNone/>
              <a:defRPr sz="585"/>
            </a:lvl4pPr>
            <a:lvl5pPr marL="1065530" indent="0">
              <a:buNone/>
              <a:defRPr sz="585"/>
            </a:lvl5pPr>
            <a:lvl6pPr marL="1331595" indent="0">
              <a:buNone/>
              <a:defRPr sz="585"/>
            </a:lvl6pPr>
            <a:lvl7pPr marL="1598295" indent="0">
              <a:buNone/>
              <a:defRPr sz="585"/>
            </a:lvl7pPr>
            <a:lvl8pPr marL="1864360" indent="0">
              <a:buNone/>
              <a:defRPr sz="585"/>
            </a:lvl8pPr>
            <a:lvl9pPr marL="2131060" indent="0">
              <a:buNone/>
              <a:defRPr sz="585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4AB9-236E-4A3D-8614-10605BE7451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65C4F-764F-42DA-8D13-248552968F5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32765" rtl="0" eaLnBrk="1" latinLnBrk="0" hangingPunct="1">
        <a:lnSpc>
          <a:spcPct val="90000"/>
        </a:lnSpc>
        <a:spcBef>
          <a:spcPct val="0"/>
        </a:spcBef>
        <a:buNone/>
        <a:defRPr sz="25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53276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1pPr>
      <a:lvl2pPr marL="399415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66115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180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198880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464945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731645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997710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264410" indent="-133350" algn="l" defTabSz="532765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66065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2pPr>
      <a:lvl3pPr marL="532765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798830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065530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331595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598295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864360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131060" algn="l" defTabSz="532765" rtl="0" eaLnBrk="1" latinLnBrk="0" hangingPunct="1"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6.wdp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hemeOverride" Target="../theme/themeOverride1.xml"/><Relationship Id="rId4" Type="http://schemas.openxmlformats.org/officeDocument/2006/relationships/image" Target="../media/image7.png"/><Relationship Id="rId3" Type="http://schemas.openxmlformats.org/officeDocument/2006/relationships/image" Target="../media/image3.png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5328000" cy="755967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60000"/>
                  <a:lumOff val="40000"/>
                </a:schemeClr>
              </a:gs>
              <a:gs pos="52000">
                <a:schemeClr val="accent1">
                  <a:lumMod val="20000"/>
                  <a:lumOff val="8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60" name="Picture 36" descr="https://kherson.life/wp-content/uploads/2022/06/rosgvardiya-2-1.pn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65" t="1885" r="265" b="36423"/>
          <a:stretch>
            <a:fillRect/>
          </a:stretch>
        </p:blipFill>
        <p:spPr bwMode="auto">
          <a:xfrm>
            <a:off x="0" y="1039691"/>
            <a:ext cx="5327826" cy="1900733"/>
          </a:xfrm>
          <a:prstGeom prst="flowChartAlternateProcess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-175" y="123946"/>
            <a:ext cx="5328000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600" b="1" dirty="0" smtClean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МИНИСТЕРСТВО ОБОРОНЫ </a:t>
            </a:r>
            <a:endParaRPr lang="ru-RU" sz="1600" b="1" dirty="0" smtClean="0">
              <a:ln w="12700">
                <a:noFill/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РОССИЙСКОЙ ФЕДЕРАЦИИ</a:t>
            </a:r>
            <a:endParaRPr lang="ru-RU" sz="1600" b="1" dirty="0" smtClean="0">
              <a:ln w="12700">
                <a:noFill/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в</a:t>
            </a:r>
            <a:r>
              <a:rPr lang="ru-RU" sz="1600" b="1" dirty="0" smtClean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едёт набор </a:t>
            </a:r>
            <a:endParaRPr lang="ru-RU" sz="1600" b="1" dirty="0" smtClean="0">
              <a:ln w="12700">
                <a:noFill/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spc="100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в</a:t>
            </a:r>
            <a:r>
              <a:rPr lang="ru-RU" sz="2000" b="1" spc="10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n w="12700">
                  <a:noFill/>
                </a:ln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</a:t>
            </a:r>
            <a:r>
              <a:rPr lang="ru-RU" sz="1600" b="1" dirty="0" smtClean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ОБИЛИЗАЦИОННЫЙ </a:t>
            </a:r>
            <a:r>
              <a:rPr lang="ru-RU" sz="1600" b="1" dirty="0" smtClean="0">
                <a:ln w="12700">
                  <a:noFill/>
                </a:ln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</a:t>
            </a:r>
            <a:r>
              <a:rPr lang="ru-RU" sz="1600" b="1" dirty="0" smtClean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ЮДСКОЙ </a:t>
            </a:r>
            <a:r>
              <a:rPr lang="ru-RU" sz="1600" b="1" dirty="0" smtClean="0">
                <a:ln w="12700">
                  <a:noFill/>
                </a:ln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</a:t>
            </a:r>
            <a:r>
              <a:rPr lang="ru-RU" sz="1600" b="1" dirty="0" smtClean="0">
                <a:ln w="12700">
                  <a:noFill/>
                </a:ln>
                <a:latin typeface="Arial Black" panose="020B0A04020102020204" pitchFamily="34" charset="0"/>
                <a:cs typeface="Arial" panose="020B0604020202020204" pitchFamily="34" charset="0"/>
              </a:rPr>
              <a:t>ЕЗЕРВ</a:t>
            </a:r>
            <a:endParaRPr lang="ru-RU" sz="1600" b="1" dirty="0">
              <a:ln w="12700">
                <a:noFill/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r="1056" b="-90"/>
          <a:stretch>
            <a:fillRect/>
          </a:stretch>
        </p:blipFill>
        <p:spPr bwMode="auto">
          <a:xfrm>
            <a:off x="108000" y="108000"/>
            <a:ext cx="792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8" descr="https://nklk.ru/dll_image/6606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79960" y="72000"/>
            <a:ext cx="792000" cy="792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-175" y="2801287"/>
            <a:ext cx="5328000" cy="2296013"/>
          </a:xfrm>
          <a:prstGeom prst="rect">
            <a:avLst/>
          </a:prstGeom>
        </p:spPr>
        <p:txBody>
          <a:bodyPr wrap="square" lIns="180000" tIns="0" rIns="180000" bIns="0">
            <a:spAutoFit/>
          </a:bodyPr>
          <a:lstStyle/>
          <a:p>
            <a:pPr algn="ctr">
              <a:lnSpc>
                <a:spcPct val="85000"/>
              </a:lnSpc>
              <a:spcAft>
                <a:spcPts val="400"/>
              </a:spcAft>
            </a:pPr>
            <a:r>
              <a:rPr lang="ru-RU" sz="1600" b="1" spc="100" dirty="0" smtClean="0">
                <a:ln w="3175">
                  <a:solidFill>
                    <a:srgbClr val="B67A59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Гарантируем</a:t>
            </a:r>
            <a:endParaRPr lang="ru-RU" sz="1600" b="1" spc="100" dirty="0" smtClean="0">
              <a:ln w="3175">
                <a:solidFill>
                  <a:srgbClr val="B67A59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002060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ежемесячное денежное содержание за пребывание в резерве, </a:t>
            </a:r>
            <a:r>
              <a:rPr lang="ru-RU" sz="1100" b="1" i="1" spc="-3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(кроме периодов участия в военных сборах) </a:t>
            </a:r>
            <a:r>
              <a:rPr lang="ru-RU" sz="1200" b="1" spc="-3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300" b="1" spc="-30" dirty="0" smtClean="0">
                <a:ln w="3175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2 700 </a:t>
            </a:r>
            <a:r>
              <a:rPr lang="ru-RU" sz="1200" b="1" spc="-3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ru-RU" sz="1200" b="1" spc="-30" dirty="0" smtClean="0">
                <a:ln w="3175">
                  <a:solidFill>
                    <a:srgbClr val="B67A59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00" b="1" spc="-30" dirty="0" smtClean="0">
                <a:ln w="3175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6 300 </a:t>
            </a:r>
            <a:r>
              <a:rPr lang="ru-RU" sz="1200" b="1" spc="-3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руб.;</a:t>
            </a:r>
            <a:endParaRPr lang="ru-RU" sz="1200" b="1" spc="-30" dirty="0" smtClean="0">
              <a:ln w="3175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002060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своевременные выплаты за участие в военных сборах </a:t>
            </a:r>
            <a:br>
              <a:rPr lang="ru-RU" sz="1200" b="1" spc="-20" dirty="0" smtClean="0">
                <a:ln w="3175">
                  <a:solidFill>
                    <a:srgbClr val="B67A59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от</a:t>
            </a: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00" b="1" spc="-20" dirty="0">
                <a:ln w="3175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ru-RU" sz="1300" b="1" spc="-20" dirty="0" smtClean="0">
                <a:ln w="3175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500 </a:t>
            </a:r>
            <a:r>
              <a:rPr lang="ru-RU" sz="1200" b="1" spc="-20" dirty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ru-RU" sz="1200" b="1" spc="-20" dirty="0">
                <a:ln w="3175">
                  <a:solidFill>
                    <a:srgbClr val="B67A59"/>
                  </a:solidFill>
                </a:ln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00" b="1" spc="-20" dirty="0" smtClean="0">
                <a:ln w="3175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51 900 </a:t>
            </a: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руб.;</a:t>
            </a:r>
            <a:endParaRPr lang="ru-RU" sz="1200" b="1" spc="-20" dirty="0" smtClean="0">
              <a:ln w="3175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002060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сохранение рабочего места и средней заработной платы </a:t>
            </a:r>
            <a:b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b="1" i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(при привлечении к военным сборам)</a:t>
            </a: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200" b="1" spc="-20" dirty="0" smtClean="0">
              <a:ln w="3175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002060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продовольственное, вещевое и медицинское обеспечение </a:t>
            </a:r>
            <a:b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b="1" i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(при исполнении обязанностей военной службы)</a:t>
            </a: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200" b="1" spc="-20" dirty="0" smtClean="0">
              <a:ln w="3175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002060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обязательное государственное страхование жизни и здоровья</a:t>
            </a:r>
            <a:b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b="1" i="1" spc="-20" dirty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(при исполнении обязанностей военной службы)</a:t>
            </a:r>
            <a:r>
              <a:rPr lang="ru-RU" sz="1400" b="1" spc="-20" dirty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400" b="1" spc="-20" dirty="0">
              <a:ln w="3175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002060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200" b="1" spc="-20" dirty="0" smtClean="0">
                <a:ln w="3175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бесплатный проезд к месту проведения сборов и обратно.</a:t>
            </a:r>
            <a:endParaRPr lang="ru-RU" sz="1200" b="1" spc="-20" dirty="0">
              <a:ln w="3175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2" descr="https://pngshare.com/wp-content/uploads/2021/06/Soldier-Silhouette-Transparent-18-1024x398.png"/>
          <p:cNvPicPr>
            <a:picLocks noChangeAspect="1" noChangeArrowheads="1"/>
          </p:cNvPicPr>
          <p:nvPr/>
        </p:nvPicPr>
        <p:blipFill rotWithShape="1"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LineDrawing trans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60" r="-91" b="25462"/>
          <a:stretch>
            <a:fillRect/>
          </a:stretch>
        </p:blipFill>
        <p:spPr bwMode="auto">
          <a:xfrm flipH="1">
            <a:off x="-1" y="5345121"/>
            <a:ext cx="5327825" cy="221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-175" y="5202748"/>
            <a:ext cx="5328000" cy="1866408"/>
          </a:xfrm>
          <a:prstGeom prst="rect">
            <a:avLst/>
          </a:prstGeom>
        </p:spPr>
        <p:txBody>
          <a:bodyPr wrap="square" lIns="180000" tIns="0" rIns="180000" bIns="0">
            <a:spAutoFit/>
          </a:bodyPr>
          <a:lstStyle/>
          <a:p>
            <a:pPr algn="ctr">
              <a:lnSpc>
                <a:spcPct val="85000"/>
              </a:lnSpc>
              <a:spcAft>
                <a:spcPts val="400"/>
              </a:spcAft>
            </a:pPr>
            <a:r>
              <a:rPr lang="ru-RU" sz="1600" b="1" spc="100" dirty="0" smtClean="0">
                <a:ln w="12700">
                  <a:solidFill>
                    <a:srgbClr val="B67A59"/>
                  </a:solidFill>
                </a:ln>
                <a:solidFill>
                  <a:srgbClr val="D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Требования к кандидатам</a:t>
            </a:r>
            <a:endParaRPr lang="ru-RU" sz="1600" b="1" spc="100" dirty="0" smtClean="0">
              <a:ln w="12700">
                <a:solidFill>
                  <a:srgbClr val="B67A59"/>
                </a:solidFill>
              </a:ln>
              <a:solidFill>
                <a:srgbClr val="D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i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по возрасту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прапорщики, сержанты и солдаты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до </a:t>
            </a:r>
            <a:r>
              <a:rPr lang="ru-RU" sz="1400" b="1" spc="-20" dirty="0">
                <a:ln w="12700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лет, младшие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офицеры – до </a:t>
            </a:r>
            <a:r>
              <a:rPr lang="ru-RU" sz="1400" b="1" spc="-20" dirty="0">
                <a:ln w="12700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лет,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старшие офицеры –  до </a:t>
            </a:r>
            <a:r>
              <a:rPr lang="ru-RU" sz="1400" b="1" spc="-20" dirty="0">
                <a:ln w="12700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лет;</a:t>
            </a:r>
            <a:endParaRPr lang="ru-RU" sz="1200" b="1" spc="-20" dirty="0">
              <a:ln w="12700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i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по здоровью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200" b="1" i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быть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годным к военной службе (категория А) или годным к военной службе с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незначительными ограничениями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(категория Б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sz="1200" b="1" spc="-20" dirty="0">
              <a:ln w="12700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i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по результатам </a:t>
            </a:r>
            <a:r>
              <a:rPr lang="ru-RU" sz="1200" b="1" i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профессионал. психологического отбора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: получить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1, 2 или 3 категорию пригодности для конкретной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выбранной специальности;</a:t>
            </a:r>
            <a:endParaRPr lang="ru-RU" sz="1200" b="1" spc="-20" dirty="0">
              <a:ln w="12700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i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200" b="1" i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о образованию: 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200" b="1" spc="-20" dirty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ниже основного общего (9 классов</a:t>
            </a:r>
            <a:r>
              <a:rPr lang="ru-RU" sz="1200" b="1" spc="-20" dirty="0" smtClean="0">
                <a:ln w="12700">
                  <a:solidFill>
                    <a:srgbClr val="B67A59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1200" b="1" spc="-20" dirty="0">
              <a:ln w="12700">
                <a:solidFill>
                  <a:srgbClr val="B67A59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37432" y="7167323"/>
            <a:ext cx="5677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250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Б</a:t>
            </a:r>
            <a:r>
              <a:rPr lang="ru-RU" sz="1600" b="1" spc="250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оевой </a:t>
            </a:r>
            <a:r>
              <a:rPr lang="ru-RU" sz="2000" b="1" spc="250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А</a:t>
            </a:r>
            <a:r>
              <a:rPr lang="ru-RU" sz="1600" b="1" spc="250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рмейский </a:t>
            </a:r>
            <a:r>
              <a:rPr lang="ru-RU" sz="2000" b="1" spc="250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Р</a:t>
            </a:r>
            <a:r>
              <a:rPr lang="ru-RU" sz="1600" b="1" spc="250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езерв </a:t>
            </a:r>
            <a:r>
              <a:rPr lang="ru-RU" sz="2000" b="1" spc="250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С</a:t>
            </a:r>
            <a:r>
              <a:rPr lang="ru-RU" sz="1600" b="1" spc="250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траны</a:t>
            </a:r>
            <a:endParaRPr lang="ru-RU" sz="1600" spc="2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5328000" cy="755967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60000"/>
                  <a:lumOff val="40000"/>
                </a:schemeClr>
              </a:gs>
              <a:gs pos="52000">
                <a:schemeClr val="accent1">
                  <a:lumMod val="20000"/>
                  <a:lumOff val="8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-175" y="0"/>
            <a:ext cx="5328000" cy="7559675"/>
          </a:xfrm>
          <a:prstGeom prst="rect">
            <a:avLst/>
          </a:prstGeom>
          <a:gradFill flip="none" rotWithShape="1">
            <a:gsLst>
              <a:gs pos="100000">
                <a:schemeClr val="accent6">
                  <a:lumMod val="75000"/>
                </a:schemeClr>
              </a:gs>
              <a:gs pos="52000">
                <a:schemeClr val="accent6">
                  <a:lumMod val="20000"/>
                  <a:lumOff val="8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Picture 22" descr="https://pngshare.com/wp-content/uploads/2021/06/Soldier-Silhouette-Transparent-18-1024x398.png"/>
          <p:cNvPicPr>
            <a:picLocks noChangeAspect="1" noChangeArrowheads="1"/>
          </p:cNvPicPr>
          <p:nvPr/>
        </p:nvPicPr>
        <p:blipFill rotWithShape="1">
          <a:blip r:embed="rId1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60" r="-91" b="25462"/>
          <a:stretch>
            <a:fillRect/>
          </a:stretch>
        </p:blipFill>
        <p:spPr bwMode="auto">
          <a:xfrm flipH="1">
            <a:off x="-1" y="5345121"/>
            <a:ext cx="5327825" cy="221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r="1056" b="-90"/>
          <a:stretch>
            <a:fillRect/>
          </a:stretch>
        </p:blipFill>
        <p:spPr bwMode="auto">
          <a:xfrm>
            <a:off x="4092933" y="41274"/>
            <a:ext cx="1044000" cy="939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-2817" y="5776759"/>
            <a:ext cx="5328000" cy="1199303"/>
          </a:xfrm>
          <a:prstGeom prst="rect">
            <a:avLst/>
          </a:prstGeom>
        </p:spPr>
        <p:txBody>
          <a:bodyPr wrap="square" lIns="180000" tIns="0" rIns="180000" bIns="0">
            <a:spAutoFit/>
          </a:bodyPr>
          <a:lstStyle/>
          <a:p>
            <a:pPr algn="ctr">
              <a:lnSpc>
                <a:spcPct val="85000"/>
              </a:lnSpc>
              <a:spcAft>
                <a:spcPts val="400"/>
              </a:spcAft>
            </a:pPr>
            <a:r>
              <a:rPr lang="ru-RU" sz="1600" b="1" spc="100" dirty="0" smtClean="0">
                <a:ln w="12700">
                  <a:noFill/>
                </a:ln>
                <a:solidFill>
                  <a:srgbClr val="D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Требования к кандидатам</a:t>
            </a:r>
            <a:endParaRPr lang="ru-RU" sz="1600" b="1" spc="100" dirty="0" smtClean="0">
              <a:ln w="12700">
                <a:noFill/>
              </a:ln>
              <a:solidFill>
                <a:srgbClr val="D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возраст – до 65 лет;</a:t>
            </a:r>
            <a:endParaRPr lang="ru-RU" sz="12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состояние здоровья – способен выполнять боевую задачу;</a:t>
            </a:r>
            <a:endParaRPr lang="ru-RU" sz="12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spc="-6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соответствие требованиям к профессиональной психологической </a:t>
            </a:r>
            <a:r>
              <a:rPr lang="ru-RU" sz="12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пригодности;</a:t>
            </a:r>
            <a:endParaRPr lang="ru-RU" sz="12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rgbClr val="C00000"/>
              </a:buClr>
              <a:buSzPct val="150000"/>
              <a:buFont typeface="Wingdings" panose="05000000000000000000" pitchFamily="2" charset="2"/>
              <a:buChar char="v"/>
            </a:pPr>
            <a:r>
              <a:rPr lang="ru-RU" sz="12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физическая выносливость.</a:t>
            </a:r>
            <a:endParaRPr lang="ru-RU" sz="1200" b="1" spc="-20" dirty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08" y="7151014"/>
            <a:ext cx="5328000" cy="3940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500" b="1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Контракт заключается на </a:t>
            </a:r>
            <a:r>
              <a:rPr lang="ru-RU" sz="1500" b="1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6</a:t>
            </a:r>
            <a:r>
              <a:rPr lang="ru-RU" sz="1500" b="1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, </a:t>
            </a:r>
            <a:r>
              <a:rPr lang="ru-RU" sz="1500" b="1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8</a:t>
            </a:r>
            <a:r>
              <a:rPr lang="ru-RU" sz="1500" b="1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или </a:t>
            </a:r>
            <a:r>
              <a:rPr lang="ru-RU" sz="1500" b="1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12 </a:t>
            </a:r>
            <a:r>
              <a:rPr lang="ru-RU" sz="1500" b="1" dirty="0" smtClean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месяцев </a:t>
            </a:r>
            <a:endParaRPr lang="ru-RU" sz="1500" b="1" dirty="0" smtClean="0">
              <a:ln w="127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85000"/>
              </a:lnSpc>
            </a:pPr>
            <a:r>
              <a:rPr lang="ru-RU" sz="1500" b="1" dirty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(</a:t>
            </a:r>
            <a:r>
              <a:rPr lang="ru-RU" sz="1500" b="1" dirty="0" smtClean="0">
                <a:ln w="1270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по решению гражданина)</a:t>
            </a:r>
            <a:endParaRPr lang="ru-RU" sz="1500" b="1" dirty="0">
              <a:ln w="1270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4" b="54406"/>
          <a:stretch>
            <a:fillRect/>
          </a:stretch>
        </p:blipFill>
        <p:spPr>
          <a:xfrm>
            <a:off x="0" y="1192308"/>
            <a:ext cx="5327650" cy="2026023"/>
          </a:xfrm>
          <a:prstGeom prst="flowChartAlternateProcess">
            <a:avLst/>
          </a:prstGeom>
          <a:noFill/>
          <a:effectLst>
            <a:softEdge rad="317500"/>
          </a:effectLst>
        </p:spPr>
      </p:pic>
      <p:sp>
        <p:nvSpPr>
          <p:cNvPr id="27" name="Прямоугольник 26"/>
          <p:cNvSpPr/>
          <p:nvPr/>
        </p:nvSpPr>
        <p:spPr>
          <a:xfrm>
            <a:off x="-175" y="2980574"/>
            <a:ext cx="5328000" cy="2749727"/>
          </a:xfrm>
          <a:prstGeom prst="rect">
            <a:avLst/>
          </a:prstGeom>
        </p:spPr>
        <p:txBody>
          <a:bodyPr wrap="square" lIns="180000" tIns="0" rIns="180000" bIns="0">
            <a:spAutoFit/>
          </a:bodyPr>
          <a:lstStyle/>
          <a:p>
            <a:pPr algn="ctr">
              <a:lnSpc>
                <a:spcPct val="85000"/>
              </a:lnSpc>
              <a:spcAft>
                <a:spcPts val="400"/>
              </a:spcAft>
            </a:pPr>
            <a:r>
              <a:rPr lang="ru-RU" sz="1600" b="1" spc="-20" dirty="0" smtClean="0">
                <a:ln w="12700"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Гарантируем</a:t>
            </a:r>
            <a:endParaRPr lang="ru-RU" sz="1600" b="1" spc="-20" dirty="0" smtClean="0">
              <a:ln w="12700"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3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денежное содержание </a:t>
            </a:r>
            <a:r>
              <a:rPr lang="ru-RU" sz="1100" b="1" spc="-3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за участие в СВО – </a:t>
            </a:r>
            <a:r>
              <a:rPr lang="ru-RU" sz="1100" b="1" spc="-3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300" b="1" spc="-30" dirty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205 000</a:t>
            </a:r>
            <a:r>
              <a:rPr lang="ru-RU" sz="1100" b="1" spc="-3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 руб.;</a:t>
            </a:r>
            <a:endParaRPr lang="ru-RU" sz="1100" b="1" spc="-30" dirty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3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единовременное поощрение при заключении контракта – </a:t>
            </a:r>
            <a:r>
              <a:rPr lang="ru-RU" sz="1300" b="1" spc="-3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35 000 </a:t>
            </a:r>
            <a:r>
              <a:rPr lang="ru-RU" sz="1100" b="1" spc="-3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руб.; </a:t>
            </a:r>
            <a:endParaRPr lang="ru-RU" sz="1100" b="1" spc="-3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выплата за участие в активных боевых действиях –</a:t>
            </a:r>
            <a:r>
              <a:rPr lang="ru-RU" sz="11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8 000 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руб. </a:t>
            </a:r>
            <a:b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в сутки;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вознаграждение за уничтожение или захват военной техники противника – от </a:t>
            </a:r>
            <a:r>
              <a:rPr lang="ru-RU" sz="13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50 000 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13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1 000 000 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руб.;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единовременная выплата при награждении государственными наградами – от </a:t>
            </a:r>
            <a:r>
              <a:rPr lang="ru-RU" sz="13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ru-RU" sz="1100" b="1" spc="-2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13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445</a:t>
            </a:r>
            <a:r>
              <a:rPr lang="ru-RU" sz="1100" b="1" spc="-2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 денежного содержания);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единовременная выплата 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в следствии увечья – </a:t>
            </a:r>
            <a:r>
              <a:rPr lang="ru-RU" sz="1300" b="1" spc="-20" dirty="0" smtClean="0">
                <a:ln w="12700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3 000 000 </a:t>
            </a:r>
            <a:r>
              <a:rPr lang="ru-RU" sz="1100" b="1" spc="-2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.;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сохранение пенсии за выслугу лет для военных пенсионеров;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продовольственное, вещевое и медицинское </a:t>
            </a: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обеспечение;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статус ветерана боевых действий;</a:t>
            </a:r>
            <a:endParaRPr lang="ru-RU" sz="1100" b="1" spc="-20" dirty="0" smtClean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85000"/>
              </a:lnSpc>
              <a:spcAft>
                <a:spcPts val="400"/>
              </a:spcAft>
              <a:buClr>
                <a:schemeClr val="accent6">
                  <a:lumMod val="50000"/>
                </a:schemeClr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sz="1100" b="1" spc="-20" dirty="0" smtClean="0">
                <a:ln w="1270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кредитные и налоговые каникулы.</a:t>
            </a:r>
            <a:endParaRPr lang="ru-RU" sz="1100" b="1" spc="-20" dirty="0">
              <a:ln w="12700"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-175" y="207870"/>
            <a:ext cx="5327825" cy="1107996"/>
          </a:xfrm>
          <a:prstGeom prst="rect">
            <a:avLst/>
          </a:prstGeom>
        </p:spPr>
        <p:txBody>
          <a:bodyPr wrap="square" lIns="288000" tIns="0" rIns="0" bIns="0">
            <a:spAutoFit/>
          </a:bodyPr>
          <a:lstStyle/>
          <a:p>
            <a:r>
              <a:rPr lang="ru-RU" sz="1800" b="1" dirty="0" smtClean="0">
                <a:ln w="12700">
                  <a:solidFill>
                    <a:schemeClr val="bg1"/>
                  </a:solidFill>
                </a:ln>
                <a:latin typeface="Arial Black" panose="020B0A04020102020204" pitchFamily="34" charset="0"/>
                <a:cs typeface="Arial" panose="020B0604020202020204" pitchFamily="34" charset="0"/>
              </a:rPr>
              <a:t>МИНИСТЕРСТВО ОБОРОНЫ </a:t>
            </a:r>
            <a:endParaRPr lang="ru-RU" sz="1800" b="1" dirty="0" smtClean="0">
              <a:ln w="12700">
                <a:solidFill>
                  <a:schemeClr val="bg1"/>
                </a:solidFill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sz="1800" b="1" dirty="0" smtClean="0">
                <a:ln w="12700">
                  <a:solidFill>
                    <a:schemeClr val="bg1"/>
                  </a:solidFill>
                </a:ln>
                <a:latin typeface="Arial Black" panose="020B0A04020102020204" pitchFamily="34" charset="0"/>
                <a:cs typeface="Arial" panose="020B0604020202020204" pitchFamily="34" charset="0"/>
              </a:rPr>
              <a:t>РОССИЙСКОЙ ФЕДЕРАЦИИ</a:t>
            </a:r>
            <a:endParaRPr lang="ru-RU" sz="1800" b="1" dirty="0" smtClean="0">
              <a:ln w="12700">
                <a:solidFill>
                  <a:schemeClr val="bg1"/>
                </a:solidFill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sz="1800" b="1" dirty="0">
                <a:ln w="12700">
                  <a:solidFill>
                    <a:schemeClr val="bg1"/>
                  </a:solidFill>
                </a:ln>
                <a:latin typeface="Arial Black" panose="020B0A04020102020204" pitchFamily="34" charset="0"/>
                <a:cs typeface="Arial" panose="020B0604020202020204" pitchFamily="34" charset="0"/>
              </a:rPr>
              <a:t>в</a:t>
            </a:r>
            <a:r>
              <a:rPr lang="ru-RU" sz="1800" b="1" dirty="0" smtClean="0">
                <a:ln w="12700">
                  <a:solidFill>
                    <a:schemeClr val="bg1"/>
                  </a:solidFill>
                </a:ln>
                <a:latin typeface="Arial Black" panose="020B0A04020102020204" pitchFamily="34" charset="0"/>
                <a:cs typeface="Arial" panose="020B0604020202020204" pitchFamily="34" charset="0"/>
              </a:rPr>
              <a:t>едёт набор </a:t>
            </a:r>
            <a:endParaRPr lang="ru-RU" sz="1800" b="1" dirty="0" smtClean="0">
              <a:ln w="12700">
                <a:solidFill>
                  <a:schemeClr val="bg1"/>
                </a:solidFill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sz="1800" b="1" spc="100" dirty="0" smtClean="0">
                <a:ln w="12700"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sz="1800" b="1" dirty="0">
                <a:ln w="12700">
                  <a:solidFill>
                    <a:schemeClr val="bg1"/>
                  </a:solidFill>
                </a:ln>
                <a:latin typeface="Arial Black" panose="020B0A04020102020204" pitchFamily="34" charset="0"/>
                <a:cs typeface="Arial" panose="020B0604020202020204" pitchFamily="34" charset="0"/>
              </a:rPr>
              <a:t>добровольческие отряды «Барс»</a:t>
            </a:r>
            <a:endParaRPr lang="ru-RU" sz="1800" b="1" dirty="0">
              <a:ln w="12700">
                <a:solidFill>
                  <a:schemeClr val="bg1"/>
                </a:solidFill>
              </a:ln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-175" y="0"/>
            <a:ext cx="5328000" cy="7559675"/>
          </a:xfrm>
          <a:prstGeom prst="rect">
            <a:avLst/>
          </a:prstGeom>
          <a:gradFill flip="none" rotWithShape="1">
            <a:gsLst>
              <a:gs pos="100000">
                <a:schemeClr val="accent6">
                  <a:lumMod val="75000"/>
                </a:schemeClr>
              </a:gs>
              <a:gs pos="52000">
                <a:schemeClr val="accent6">
                  <a:lumMod val="20000"/>
                  <a:lumOff val="8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2104</Words>
  <Application>WPS Presentation</Application>
  <PresentationFormat>Произвольный</PresentationFormat>
  <Paragraphs>47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SimSun</vt:lpstr>
      <vt:lpstr>Wingdings</vt:lpstr>
      <vt:lpstr>Arial Black</vt:lpstr>
      <vt:lpstr>Calibri</vt:lpstr>
      <vt:lpstr>Microsoft YaHei</vt:lpstr>
      <vt:lpstr>Arial Unicode MS</vt:lpstr>
      <vt:lpstr>Calibri Light</vt:lpstr>
      <vt:lpstr>Тема Office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Мариничев Александр Николаевич</dc:creator>
  <cp:lastModifiedBy>Z</cp:lastModifiedBy>
  <cp:revision>144</cp:revision>
  <cp:lastPrinted>2022-01-19T08:45:00Z</cp:lastPrinted>
  <dcterms:created xsi:type="dcterms:W3CDTF">2021-07-14T05:01:00Z</dcterms:created>
  <dcterms:modified xsi:type="dcterms:W3CDTF">2025-06-10T05:38:26Z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BD2C1AAFC0E44B46A899E82E4CDC9077_12</vt:lpwstr>
  </property>
  <property fmtid="{D5CDD505-2E9C-101B-9397-08002B2CF9AE}" pid="3" name="KSOProductBuildVer">
    <vt:lpwstr>1049-12.2.0.21179</vt:lpwstr>
  </property>
</Properties>
</file>