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notesMasterIdLst>
    <p:notesMasterId r:id="rId14"/>
  </p:notesMasterIdLst>
  <p:handoutMasterIdLst>
    <p:handoutMasterId r:id="rId15"/>
  </p:handoutMasterIdLst>
  <p:sldIdLst>
    <p:sldId id="263" r:id="rId2"/>
    <p:sldId id="257" r:id="rId3"/>
    <p:sldId id="256" r:id="rId4"/>
    <p:sldId id="552" r:id="rId5"/>
    <p:sldId id="281" r:id="rId6"/>
    <p:sldId id="419" r:id="rId7"/>
    <p:sldId id="422" r:id="rId8"/>
    <p:sldId id="423" r:id="rId9"/>
    <p:sldId id="437" r:id="rId10"/>
    <p:sldId id="426" r:id="rId11"/>
    <p:sldId id="429" r:id="rId12"/>
    <p:sldId id="438" r:id="rId13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87A51"/>
    <a:srgbClr val="33CCFF"/>
    <a:srgbClr val="9148C8"/>
    <a:srgbClr val="00CC00"/>
    <a:srgbClr val="009242"/>
    <a:srgbClr val="FF0066"/>
    <a:srgbClr val="FF9900"/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87" autoAdjust="0"/>
    <p:restoredTop sz="99890" autoAdjust="0"/>
  </p:normalViewPr>
  <p:slideViewPr>
    <p:cSldViewPr>
      <p:cViewPr varScale="1">
        <p:scale>
          <a:sx n="73" d="100"/>
          <a:sy n="73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297544230582289"/>
          <c:y val="1.8245099203536817E-2"/>
          <c:w val="0.51982963935063675"/>
          <c:h val="0.9331013029203651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содержание органов местного самоуправления</c:v>
                </c:pt>
              </c:strCache>
            </c:strRef>
          </c:tx>
          <c:dLbls>
            <c:dLbl>
              <c:idx val="0"/>
              <c:layout>
                <c:manualLayout>
                  <c:x val="9.4099200591304846E-2"/>
                  <c:y val="-0.1490016434955503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5895</a:t>
                    </a:r>
                    <a:r>
                      <a:rPr lang="en-US" b="1" dirty="0" smtClean="0"/>
                      <a:t>,</a:t>
                    </a:r>
                    <a:r>
                      <a:rPr lang="ru-RU" b="1" dirty="0" smtClean="0"/>
                      <a:t>7</a:t>
                    </a:r>
                    <a:endParaRPr lang="en-US" b="1" dirty="0" smtClean="0"/>
                  </a:p>
                  <a:p>
                    <a:r>
                      <a:rPr lang="en-US" b="1" dirty="0" smtClean="0"/>
                      <a:t>(</a:t>
                    </a:r>
                    <a:r>
                      <a:rPr lang="ru-RU" b="1" dirty="0" smtClean="0"/>
                      <a:t>6</a:t>
                    </a:r>
                    <a:r>
                      <a:rPr lang="en-US" b="1" dirty="0" smtClean="0"/>
                      <a:t>6,7</a:t>
                    </a:r>
                    <a:r>
                      <a:rPr lang="en-US" b="1" dirty="0" smtClean="0"/>
                      <a:t>%)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12F-4EFA-BB13-48ED833A34C4}"/>
                </c:ext>
              </c:extLst>
            </c:dLbl>
            <c:dLbl>
              <c:idx val="1"/>
              <c:layout>
                <c:manualLayout>
                  <c:x val="9.389760873265407E-2"/>
                  <c:y val="-0.1459607936282945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6</a:t>
                    </a:r>
                    <a:r>
                      <a:rPr lang="ru-RU" b="1" dirty="0" smtClean="0"/>
                      <a:t>107</a:t>
                    </a:r>
                    <a:r>
                      <a:rPr lang="en-US" b="1" dirty="0" smtClean="0"/>
                      <a:t>,</a:t>
                    </a:r>
                    <a:r>
                      <a:rPr lang="ru-RU" b="1" dirty="0" smtClean="0"/>
                      <a:t>7</a:t>
                    </a:r>
                    <a:endParaRPr lang="en-US" b="1" dirty="0" smtClean="0"/>
                  </a:p>
                  <a:p>
                    <a:r>
                      <a:rPr lang="en-US" b="1" dirty="0" smtClean="0"/>
                      <a:t>(6</a:t>
                    </a:r>
                    <a:r>
                      <a:rPr lang="ru-RU" b="1" dirty="0" smtClean="0"/>
                      <a:t>9</a:t>
                    </a:r>
                    <a:r>
                      <a:rPr lang="en-US" b="1" dirty="0" smtClean="0"/>
                      <a:t>,</a:t>
                    </a:r>
                    <a:r>
                      <a:rPr lang="ru-RU" b="1" dirty="0" smtClean="0"/>
                      <a:t>4</a:t>
                    </a:r>
                    <a:r>
                      <a:rPr lang="en-US" b="1" dirty="0" smtClean="0"/>
                      <a:t>%)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2F-4EFA-BB13-48ED833A34C4}"/>
                </c:ext>
              </c:extLst>
            </c:dLbl>
            <c:dLbl>
              <c:idx val="2"/>
              <c:layout>
                <c:manualLayout>
                  <c:x val="9.4099200591304777E-2"/>
                  <c:y val="-0.1429204226350329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587</a:t>
                    </a:r>
                    <a:r>
                      <a:rPr lang="en-US" b="1" dirty="0" smtClean="0"/>
                      <a:t>3,</a:t>
                    </a:r>
                    <a:r>
                      <a:rPr lang="ru-RU" b="1" dirty="0" smtClean="0"/>
                      <a:t>2</a:t>
                    </a:r>
                    <a:endParaRPr lang="en-US" b="1" dirty="0" smtClean="0"/>
                  </a:p>
                  <a:p>
                    <a:r>
                      <a:rPr lang="en-US" b="1" dirty="0" smtClean="0"/>
                      <a:t>(</a:t>
                    </a:r>
                    <a:r>
                      <a:rPr lang="ru-RU" b="1" dirty="0" smtClean="0"/>
                      <a:t>57</a:t>
                    </a:r>
                    <a:r>
                      <a:rPr lang="en-US" b="1" dirty="0" smtClean="0"/>
                      <a:t>,6</a:t>
                    </a:r>
                    <a:r>
                      <a:rPr lang="en-US" b="1" dirty="0" smtClean="0"/>
                      <a:t>%)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12F-4EFA-BB13-48ED833A34C4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2020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5895.7</c:v>
                </c:pt>
                <c:pt idx="1">
                  <c:v>6107.7</c:v>
                </c:pt>
                <c:pt idx="2">
                  <c:v>5873.2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12F-4EFA-BB13-48ED833A34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Общая сумма расходов</c:v>
                </c:pt>
              </c:strCache>
            </c:strRef>
          </c:tx>
          <c:dLbls>
            <c:dLbl>
              <c:idx val="0"/>
              <c:layout>
                <c:manualLayout>
                  <c:x val="2.9320987654321017E-2"/>
                  <c:y val="-9.122549601768422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2F-4EFA-BB13-48ED833A34C4}"/>
                </c:ext>
              </c:extLst>
            </c:dLbl>
            <c:dLbl>
              <c:idx val="1"/>
              <c:layout>
                <c:manualLayout>
                  <c:x val="3.5493827160493908E-2"/>
                  <c:y val="-6.081699734512286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2F-4EFA-BB13-48ED833A34C4}"/>
                </c:ext>
              </c:extLst>
            </c:dLbl>
            <c:dLbl>
              <c:idx val="2"/>
              <c:layout>
                <c:manualLayout>
                  <c:x val="2.6234567901234622E-2"/>
                  <c:y val="-6.081699734512286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12F-4EFA-BB13-48ED833A3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2020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8834.7999999999993</c:v>
                </c:pt>
                <c:pt idx="1">
                  <c:v>8802.1</c:v>
                </c:pt>
                <c:pt idx="2">
                  <c:v>10190.299999999999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12F-4EFA-BB13-48ED833A34C4}"/>
            </c:ext>
          </c:extLst>
        </c:ser>
        <c:shape val="cylinder"/>
        <c:axId val="61052416"/>
        <c:axId val="61054336"/>
        <c:axId val="0"/>
      </c:bar3DChart>
      <c:catAx>
        <c:axId val="6105241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1054336"/>
        <c:crosses val="autoZero"/>
        <c:auto val="1"/>
        <c:lblAlgn val="ctr"/>
        <c:lblOffset val="100"/>
      </c:catAx>
      <c:valAx>
        <c:axId val="61054336"/>
        <c:scaling>
          <c:orientation val="minMax"/>
        </c:scaling>
        <c:axPos val="b"/>
        <c:majorGridlines/>
        <c:numFmt formatCode="General" sourceLinked="1"/>
        <c:tickLblPos val="none"/>
        <c:crossAx val="610524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95840624088669"/>
          <c:y val="0.39872748813350295"/>
          <c:w val="0.31509254183001678"/>
          <c:h val="0.23301324225202277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layout/>
    </c:title>
    <c:view3D>
      <c:depthPercent val="100"/>
      <c:rAngAx val="1"/>
    </c:view3D>
    <c:sideWall>
      <c:spPr>
        <a:noFill/>
        <a:ln w="23894">
          <a:noFill/>
        </a:ln>
      </c:spPr>
    </c:sideWall>
    <c:backWall>
      <c:spPr>
        <a:noFill/>
        <a:ln w="23894">
          <a:noFill/>
        </a:ln>
      </c:spPr>
    </c:backWall>
    <c:plotArea>
      <c:layout>
        <c:manualLayout>
          <c:layoutTarget val="inner"/>
          <c:xMode val="edge"/>
          <c:yMode val="edge"/>
          <c:x val="0.1132481545001069"/>
          <c:y val="7.119526401828373E-2"/>
          <c:w val="0.9508845008782425"/>
          <c:h val="0.8266168112738794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0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96-4069-815A-6036E5328BE5}"/>
                </c:ext>
              </c:extLst>
            </c:dLbl>
            <c:dLbl>
              <c:idx val="1"/>
              <c:layout>
                <c:manualLayout>
                  <c:x val="2.2321428571428592E-3"/>
                  <c:y val="-1.175894350985015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196-4069-815A-6036E5328BE5}"/>
                </c:ext>
              </c:extLst>
            </c:dLbl>
            <c:spPr>
              <a:noFill/>
              <a:ln w="25386">
                <a:noFill/>
              </a:ln>
            </c:spPr>
            <c:txPr>
              <a:bodyPr/>
              <a:lstStyle/>
              <a:p>
                <a:pPr>
                  <a:defRPr sz="1400" b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6"/>
                <c:pt idx="0">
                  <c:v>2017             (факт)</c:v>
                </c:pt>
                <c:pt idx="1">
                  <c:v>2018             (факт)</c:v>
                </c:pt>
                <c:pt idx="2">
                  <c:v>2019             (оценка)</c:v>
                </c:pt>
                <c:pt idx="3">
                  <c:v>2020             (проект)</c:v>
                </c:pt>
                <c:pt idx="4">
                  <c:v>2021             (проект)</c:v>
                </c:pt>
                <c:pt idx="5">
                  <c:v>2022             (проект)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6"/>
                <c:pt idx="0">
                  <c:v>5379.3</c:v>
                </c:pt>
                <c:pt idx="1">
                  <c:v>5664.7</c:v>
                </c:pt>
                <c:pt idx="2">
                  <c:v>5636.6</c:v>
                </c:pt>
                <c:pt idx="3">
                  <c:v>5859.4</c:v>
                </c:pt>
                <c:pt idx="4">
                  <c:v>6236.1</c:v>
                </c:pt>
                <c:pt idx="5">
                  <c:v>6718.3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96-4069-815A-6036E5328BE5}"/>
            </c:ext>
          </c:extLst>
        </c:ser>
        <c:shape val="pyramid"/>
        <c:axId val="68249088"/>
        <c:axId val="68250624"/>
        <c:axId val="65514560"/>
      </c:bar3DChart>
      <c:catAx>
        <c:axId val="682490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250624"/>
        <c:crosses val="autoZero"/>
        <c:auto val="1"/>
        <c:lblAlgn val="ctr"/>
        <c:lblOffset val="100"/>
      </c:catAx>
      <c:valAx>
        <c:axId val="68250624"/>
        <c:scaling>
          <c:orientation val="minMax"/>
        </c:scaling>
        <c:axPos val="l"/>
        <c:numFmt formatCode="#,##0.0" sourceLinked="1"/>
        <c:tickLblPos val="nextTo"/>
        <c:txPr>
          <a:bodyPr/>
          <a:lstStyle/>
          <a:p>
            <a:pPr>
              <a:defRPr sz="1400" b="0" i="0" u="none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249088"/>
        <c:crosses val="autoZero"/>
        <c:crossBetween val="between"/>
      </c:valAx>
      <c:serAx>
        <c:axId val="65514560"/>
        <c:scaling>
          <c:orientation val="minMax"/>
        </c:scaling>
        <c:axPos val="b"/>
        <c:numFmt formatCode="General" sourceLinked="1"/>
        <c:tickLblPos val="nextTo"/>
        <c:spPr>
          <a:ln w="3174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7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8250624"/>
        <c:crosses val="autoZero"/>
        <c:tickLblSkip val="2"/>
        <c:tickMarkSkip val="1"/>
      </c:serAx>
      <c:spPr>
        <a:noFill/>
        <a:ln w="25393">
          <a:noFill/>
        </a:ln>
      </c:spPr>
    </c:plotArea>
    <c:plotVisOnly val="1"/>
    <c:dispBlanksAs val="gap"/>
  </c:chart>
  <c:txPr>
    <a:bodyPr/>
    <a:lstStyle/>
    <a:p>
      <a:pPr>
        <a:defRPr sz="1668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516">
                <a:latin typeface="Times New Roman" pitchFamily="18" charset="0"/>
                <a:cs typeface="Times New Roman" pitchFamily="18" charset="0"/>
              </a:defRPr>
            </a:pPr>
            <a:r>
              <a:rPr lang="ru-RU" sz="1516" b="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5859,4 </a:t>
            </a:r>
            <a:r>
              <a:rPr lang="ru-RU" sz="1516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51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7000091779572325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9123047607077313E-3"/>
          <c:y val="0.11557421930940365"/>
          <c:w val="0.61531263617208065"/>
          <c:h val="0.846964974411540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5859,4  тыс. рублей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974-4573-8174-57E56D880F8F}"/>
              </c:ext>
            </c:extLst>
          </c:dPt>
          <c:dPt>
            <c:idx val="1"/>
            <c:explosion val="14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74-4573-8174-57E56D880F8F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974-4573-8174-57E56D880F8F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74-4573-8174-57E56D880F8F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974-4573-8174-57E56D880F8F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74-4573-8174-57E56D880F8F}"/>
              </c:ext>
            </c:extLst>
          </c:dPt>
          <c:dLbls>
            <c:dLbl>
              <c:idx val="0"/>
              <c:layout>
                <c:manualLayout>
                  <c:x val="-7.9286889270367811E-2"/>
                  <c:y val="-0.23863571750191709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74-4573-8174-57E56D880F8F}"/>
                </c:ext>
              </c:extLst>
            </c:dLbl>
            <c:dLbl>
              <c:idx val="1"/>
              <c:layout>
                <c:manualLayout>
                  <c:x val="-4.5990017686206912E-2"/>
                  <c:y val="2.2467125028622054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74-4573-8174-57E56D880F8F}"/>
                </c:ext>
              </c:extLst>
            </c:dLbl>
            <c:dLbl>
              <c:idx val="2"/>
              <c:layout>
                <c:manualLayout>
                  <c:x val="-7.3668225931885822E-2"/>
                  <c:y val="-6.7263643670194537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74-4573-8174-57E56D880F8F}"/>
                </c:ext>
              </c:extLst>
            </c:dLbl>
            <c:dLbl>
              <c:idx val="3"/>
              <c:layout>
                <c:manualLayout>
                  <c:x val="-0.11013326028290769"/>
                  <c:y val="-0.12187347765485468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74-4573-8174-57E56D880F8F}"/>
                </c:ext>
              </c:extLst>
            </c:dLbl>
            <c:dLbl>
              <c:idx val="4"/>
              <c:layout>
                <c:manualLayout>
                  <c:x val="-6.4216543143951824E-2"/>
                  <c:y val="-0.11384682883500351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74-4573-8174-57E56D880F8F}"/>
                </c:ext>
              </c:extLst>
            </c:dLbl>
            <c:dLbl>
              <c:idx val="5"/>
              <c:layout>
                <c:manualLayout>
                  <c:x val="2.173492819794217E-2"/>
                  <c:y val="-0.11006200026739489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974-4573-8174-57E56D880F8F}"/>
                </c:ext>
              </c:extLst>
            </c:dLbl>
            <c:dLbl>
              <c:idx val="6"/>
              <c:layout>
                <c:manualLayout>
                  <c:x val="7.3830506287831832E-2"/>
                  <c:y val="-0.12316358112438019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74-4573-8174-57E56D880F8F}"/>
                </c:ext>
              </c:extLst>
            </c:dLbl>
            <c:dLbl>
              <c:idx val="7"/>
              <c:layout>
                <c:manualLayout>
                  <c:x val="6.5545136561887346E-2"/>
                  <c:y val="-1.4050525338738632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74-4573-8174-57E56D880F8F}"/>
                </c:ext>
              </c:extLst>
            </c:dLbl>
            <c:spPr>
              <a:noFill/>
              <a:ln w="22756">
                <a:noFill/>
              </a:ln>
            </c:spPr>
            <c:txPr>
              <a:bodyPr/>
              <a:lstStyle/>
              <a:p>
                <a:pPr>
                  <a:defRPr sz="1612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НДФЛ </c:v>
                </c:pt>
                <c:pt idx="1">
                  <c:v>Налоги на имущество</c:v>
                </c:pt>
                <c:pt idx="2">
                  <c:v>Доходы от использования имущества, находящегося в гос. и муниципальной собственности</c:v>
                </c:pt>
                <c:pt idx="3">
                  <c:v>Единый сельскохозяйственный налог</c:v>
                </c:pt>
                <c:pt idx="4">
                  <c:v>Госпошлина</c:v>
                </c:pt>
                <c:pt idx="5">
                  <c:v>Штрафы, санкции, возмещение ущерба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0.35967846537188108</c:v>
                </c:pt>
                <c:pt idx="1">
                  <c:v>0.43937945864764311</c:v>
                </c:pt>
                <c:pt idx="2">
                  <c:v>0.17901150288425438</c:v>
                </c:pt>
                <c:pt idx="3">
                  <c:v>6.314639724203844E-3</c:v>
                </c:pt>
                <c:pt idx="4">
                  <c:v>8.8746288015837803E-4</c:v>
                </c:pt>
                <c:pt idx="5">
                  <c:v>1.4728470491859234E-2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974-4573-8174-57E56D880F8F}"/>
            </c:ext>
          </c:extLst>
        </c:ser>
      </c:pie3DChart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60256411978353452"/>
          <c:y val="7.4148430832649076E-2"/>
          <c:w val="0.37786411026979877"/>
          <c:h val="0.89919005523082662"/>
        </c:manualLayout>
      </c:layout>
      <c:spPr>
        <a:solidFill>
          <a:schemeClr val="bg1">
            <a:alpha val="30000"/>
          </a:schemeClr>
        </a:solidFill>
      </c:spPr>
      <c:txPr>
        <a:bodyPr/>
        <a:lstStyle/>
        <a:p>
          <a:pPr>
            <a:defRPr sz="1254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516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0.16927258627037084"/>
          <c:y val="0.10316980481935455"/>
          <c:w val="0.82874315707840873"/>
          <c:h val="0.775790168599207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7.7809633097779144E-3"/>
                  <c:y val="-0.2313588056072327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8D-45BF-8FC0-2536FB1A7B34}"/>
                </c:ext>
              </c:extLst>
            </c:dLbl>
            <c:dLbl>
              <c:idx val="1"/>
              <c:layout>
                <c:manualLayout>
                  <c:x val="5.540502218882852E-3"/>
                  <c:y val="-0.26114874382015024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8D-45BF-8FC0-2536FB1A7B34}"/>
                </c:ext>
              </c:extLst>
            </c:dLbl>
            <c:dLbl>
              <c:idx val="2"/>
              <c:layout>
                <c:manualLayout>
                  <c:x val="-3.2939148140125954E-3"/>
                  <c:y val="-0.2641421108856081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8D-45BF-8FC0-2536FB1A7B34}"/>
                </c:ext>
              </c:extLst>
            </c:dLbl>
            <c:dLbl>
              <c:idx val="3"/>
              <c:layout>
                <c:manualLayout>
                  <c:x val="6.2161665801948795E-3"/>
                  <c:y val="-0.3003398557553625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48D-45BF-8FC0-2536FB1A7B34}"/>
                </c:ext>
              </c:extLst>
            </c:dLbl>
            <c:dLbl>
              <c:idx val="4"/>
              <c:layout>
                <c:manualLayout>
                  <c:x val="5.5626930895042309E-3"/>
                  <c:y val="-0.3188801495770319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8D-45BF-8FC0-2536FB1A7B34}"/>
                </c:ext>
              </c:extLst>
            </c:dLbl>
            <c:dLbl>
              <c:idx val="5"/>
              <c:layout>
                <c:manualLayout>
                  <c:x val="1.3572235980713275E-2"/>
                  <c:y val="-0.3501302426358465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48D-45BF-8FC0-2536FB1A7B34}"/>
                </c:ext>
              </c:extLst>
            </c:dLbl>
            <c:spPr>
              <a:noFill/>
              <a:ln w="25380">
                <a:noFill/>
              </a:ln>
            </c:spPr>
            <c:txPr>
              <a:bodyPr/>
              <a:lstStyle/>
              <a:p>
                <a:pPr>
                  <a:defRPr sz="1200" b="1" i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2017 (факт)</c:v>
                </c:pt>
                <c:pt idx="1">
                  <c:v>2018 (факт)</c:v>
                </c:pt>
                <c:pt idx="2">
                  <c:v>2019 (оценка)</c:v>
                </c:pt>
                <c:pt idx="3">
                  <c:v>2020 (проект)</c:v>
                </c:pt>
                <c:pt idx="4">
                  <c:v>2021 (проект)</c:v>
                </c:pt>
                <c:pt idx="5">
                  <c:v>2022 (проект)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6"/>
                <c:pt idx="0">
                  <c:v>1622.6</c:v>
                </c:pt>
                <c:pt idx="1">
                  <c:v>1844</c:v>
                </c:pt>
                <c:pt idx="2">
                  <c:v>1933.5</c:v>
                </c:pt>
                <c:pt idx="3">
                  <c:v>2107.5</c:v>
                </c:pt>
                <c:pt idx="4">
                  <c:v>2360.5</c:v>
                </c:pt>
                <c:pt idx="5">
                  <c:v>2643.7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48D-45BF-8FC0-2536FB1A7B34}"/>
            </c:ext>
          </c:extLst>
        </c:ser>
        <c:shape val="cylinder"/>
        <c:axId val="68614784"/>
        <c:axId val="68686208"/>
        <c:axId val="0"/>
      </c:bar3DChart>
      <c:catAx>
        <c:axId val="686147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398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686208"/>
        <c:crosses val="autoZero"/>
        <c:auto val="1"/>
        <c:lblAlgn val="ctr"/>
        <c:lblOffset val="100"/>
      </c:catAx>
      <c:valAx>
        <c:axId val="6868620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398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614784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3"/>
  <c:chart>
    <c:plotArea>
      <c:layout>
        <c:manualLayout>
          <c:layoutTarget val="inner"/>
          <c:xMode val="edge"/>
          <c:yMode val="edge"/>
          <c:x val="4.9087335457113655E-2"/>
          <c:y val="3.0131826741996232E-2"/>
          <c:w val="0.89417082406683901"/>
          <c:h val="0.77212806026365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3206485829059941E-2"/>
                  <c:y val="-1.249999999999996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00-49CE-B702-D12BE67A33D4}"/>
                </c:ext>
              </c:extLst>
            </c:dLbl>
            <c:dLbl>
              <c:idx val="1"/>
              <c:layout>
                <c:manualLayout>
                  <c:x val="-1.3668288064611183E-2"/>
                  <c:y val="-4.481250404112597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D00-49CE-B702-D12BE67A33D4}"/>
                </c:ext>
              </c:extLst>
            </c:dLbl>
            <c:dLbl>
              <c:idx val="2"/>
              <c:layout>
                <c:manualLayout>
                  <c:x val="-1.5470990552706619E-3"/>
                  <c:y val="-1.2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/>
                      <a:t>4</a:t>
                    </a:r>
                    <a:r>
                      <a:rPr lang="ru-RU" sz="1500" dirty="0" smtClean="0"/>
                      <a:t>391</a:t>
                    </a:r>
                    <a:r>
                      <a:rPr lang="en-US" sz="1500" dirty="0" smtClean="0"/>
                      <a:t>,</a:t>
                    </a:r>
                    <a:r>
                      <a:rPr lang="ru-RU" sz="1500" dirty="0" smtClean="0"/>
                      <a:t>1</a:t>
                    </a:r>
                  </a:p>
                </c:rich>
              </c:tx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D00-49CE-B702-D12BE67A33D4}"/>
                </c:ext>
              </c:extLst>
            </c:dLbl>
            <c:dLbl>
              <c:idx val="3"/>
              <c:layout>
                <c:manualLayout>
                  <c:x val="1.3923891497435998E-2"/>
                  <c:y val="-9.375000000000023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D00-49CE-B702-D12BE67A33D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0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2017год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</c:strCache>
            </c:strRef>
          </c:cat>
          <c:val>
            <c:numRef>
              <c:f>Лист1!$B$2:$B$8</c:f>
              <c:numCache>
                <c:formatCode>_-* #,##0.0_р_._-;\-* #,##0.0_р_._-;_-* "-"?_р_._-;_-@_-</c:formatCode>
                <c:ptCount val="7"/>
                <c:pt idx="0">
                  <c:v>3177.9</c:v>
                </c:pt>
                <c:pt idx="1">
                  <c:v>4442.8999999999996</c:v>
                </c:pt>
                <c:pt idx="2">
                  <c:v>4391.1000000000004</c:v>
                </c:pt>
                <c:pt idx="3">
                  <c:v>4330.8999999999996</c:v>
                </c:pt>
                <c:pt idx="4">
                  <c:v>2566</c:v>
                </c:pt>
                <c:pt idx="5">
                  <c:v>2116.5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D00-49CE-B702-D12BE67A33D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Лист1!$A$2:$A$8</c:f>
              <c:strCache>
                <c:ptCount val="6"/>
                <c:pt idx="0">
                  <c:v>2017год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D00-49CE-B702-D12BE67A33D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Лист1!$A$2:$A$8</c:f>
              <c:strCache>
                <c:ptCount val="6"/>
                <c:pt idx="0">
                  <c:v>2017год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D00-49CE-B702-D12BE67A33D4}"/>
            </c:ext>
          </c:extLst>
        </c:ser>
        <c:gapWidth val="62"/>
        <c:axId val="78067200"/>
        <c:axId val="78166272"/>
      </c:barChart>
      <c:catAx>
        <c:axId val="78067200"/>
        <c:scaling>
          <c:orientation val="minMax"/>
        </c:scaling>
        <c:axPos val="b"/>
        <c:numFmt formatCode="General" sourceLinked="1"/>
        <c:tickLblPos val="nextTo"/>
        <c:crossAx val="78166272"/>
        <c:crosses val="autoZero"/>
        <c:auto val="1"/>
        <c:lblAlgn val="ctr"/>
        <c:lblOffset val="100"/>
      </c:catAx>
      <c:valAx>
        <c:axId val="78166272"/>
        <c:scaling>
          <c:orientation val="minMax"/>
          <c:min val="15"/>
        </c:scaling>
        <c:delete val="1"/>
        <c:axPos val="l"/>
        <c:majorGridlines/>
        <c:numFmt formatCode="_-* #,##0.0_р_._-;\-* #,##0.0_р_._-;_-* &quot;-&quot;?_р_._-;_-@_-" sourceLinked="1"/>
        <c:tickLblPos val="nextTo"/>
        <c:crossAx val="78067200"/>
        <c:crosses val="autoZero"/>
        <c:crossBetween val="between"/>
        <c:majorUnit val="20000"/>
        <c:minorUnit val="1200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autoTitleDeleted val="1"/>
    <c:plotArea>
      <c:layout>
        <c:manualLayout>
          <c:layoutTarget val="inner"/>
          <c:xMode val="edge"/>
          <c:yMode val="edge"/>
          <c:x val="0.18149470114073929"/>
          <c:y val="0.10755898154173346"/>
          <c:w val="0.77660393884806578"/>
          <c:h val="0.6166300452213128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Местные бюджеты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3"/>
              <c:layout>
                <c:manualLayout>
                  <c:x val="-1.4281730181006881E-3"/>
                  <c:y val="3.149451648229569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C35-48B3-B91A-27E4E1FD00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2017 год 
</c:v>
                </c:pt>
                <c:pt idx="1">
                  <c:v>2018 год
</c:v>
                </c:pt>
                <c:pt idx="2">
                  <c:v>2019 год
</c:v>
                </c:pt>
                <c:pt idx="3">
                  <c:v>2020 год 
</c:v>
                </c:pt>
                <c:pt idx="4">
                  <c:v>2021 год
</c:v>
                </c:pt>
                <c:pt idx="5">
                  <c:v>2022год
</c:v>
                </c:pt>
              </c:strCache>
            </c:strRef>
          </c:cat>
          <c:val>
            <c:numRef>
              <c:f>Лист1!$B$2:$B$8</c:f>
              <c:numCache>
                <c:formatCode>_-* #,##0.0_р_._-;\-* #,##0.0_р_._-;_-* "-"?_р_._-;_-@_-</c:formatCode>
                <c:ptCount val="7"/>
                <c:pt idx="0">
                  <c:v>5725.5</c:v>
                </c:pt>
                <c:pt idx="1">
                  <c:v>5406.1</c:v>
                </c:pt>
                <c:pt idx="2">
                  <c:v>5960.2</c:v>
                </c:pt>
                <c:pt idx="3">
                  <c:v>5859.4</c:v>
                </c:pt>
                <c:pt idx="4">
                  <c:v>6236.1</c:v>
                </c:pt>
                <c:pt idx="5">
                  <c:v>6718.3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23-47D8-B686-A5BEF593CB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0"/>
                  <c:y val="1.854927825479712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3</a:t>
                    </a:r>
                    <a:r>
                      <a:rPr lang="ru-RU" sz="1200" dirty="0" smtClean="0"/>
                      <a:t>143,0</a:t>
                    </a:r>
                  </a:p>
                  <a:p>
                    <a:endParaRPr lang="en-US" sz="1200" dirty="0"/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123-47D8-B686-A5BEF593CB31}"/>
                </c:ext>
              </c:extLst>
            </c:dLbl>
            <c:dLbl>
              <c:idx val="1"/>
              <c:layout>
                <c:manualLayout>
                  <c:x val="-2.8563460362013792E-3"/>
                  <c:y val="-5.7020202120399321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35-48B3-B91A-27E4E1FD0016}"/>
                </c:ext>
              </c:extLst>
            </c:dLbl>
            <c:dLbl>
              <c:idx val="2"/>
              <c:layout>
                <c:manualLayout>
                  <c:x val="1.4281730181006358E-3"/>
                  <c:y val="-7.3944412922373789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C35-48B3-B91A-27E4E1FD0016}"/>
                </c:ext>
              </c:extLst>
            </c:dLbl>
            <c:dLbl>
              <c:idx val="3"/>
              <c:layout>
                <c:manualLayout>
                  <c:x val="-1.4281730181006881E-3"/>
                  <c:y val="-2.8969995397336787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35-48B3-B91A-27E4E1FD0016}"/>
                </c:ext>
              </c:extLst>
            </c:dLbl>
            <c:dLbl>
              <c:idx val="4"/>
              <c:layout>
                <c:manualLayout>
                  <c:x val="1.4281730181006874E-3"/>
                  <c:y val="-1.6758058628406368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C35-48B3-B91A-27E4E1FD0016}"/>
                </c:ext>
              </c:extLst>
            </c:dLbl>
            <c:dLbl>
              <c:idx val="5"/>
              <c:layout>
                <c:manualLayout>
                  <c:x val="-4.2845190543020634E-3"/>
                  <c:y val="1.003236743536432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35-48B3-B91A-27E4E1FD0016}"/>
                </c:ext>
              </c:extLst>
            </c:dLbl>
            <c:dLbl>
              <c:idx val="6"/>
              <c:layout>
                <c:manualLayout>
                  <c:x val="0"/>
                  <c:y val="-0.10580669608138776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35-48B3-B91A-27E4E1FD00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2017 год 
</c:v>
                </c:pt>
                <c:pt idx="1">
                  <c:v>2018 год
</c:v>
                </c:pt>
                <c:pt idx="2">
                  <c:v>2019 год
</c:v>
                </c:pt>
                <c:pt idx="3">
                  <c:v>2020 год 
</c:v>
                </c:pt>
                <c:pt idx="4">
                  <c:v>2021 год
</c:v>
                </c:pt>
                <c:pt idx="5">
                  <c:v>2022год
</c:v>
                </c:pt>
              </c:strCache>
            </c:strRef>
          </c:cat>
          <c:val>
            <c:numRef>
              <c:f>Лист1!$C$2:$C$8</c:f>
              <c:numCache>
                <c:formatCode>_-* #,##0.0_р_._-;\-* #,##0.0_р_._-;_-* "-"?_р_._-;_-@_-</c:formatCode>
                <c:ptCount val="7"/>
                <c:pt idx="0">
                  <c:v>3143</c:v>
                </c:pt>
                <c:pt idx="1">
                  <c:v>4384.3</c:v>
                </c:pt>
                <c:pt idx="2">
                  <c:v>4347.8999999999996</c:v>
                </c:pt>
                <c:pt idx="3">
                  <c:v>4330.8999999999996</c:v>
                </c:pt>
                <c:pt idx="4">
                  <c:v>2566</c:v>
                </c:pt>
                <c:pt idx="5">
                  <c:v>2116.5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23-47D8-B686-A5BEF593CB31}"/>
            </c:ext>
          </c:extLst>
        </c:ser>
        <c:gapWidth val="55"/>
        <c:overlap val="100"/>
        <c:axId val="106373888"/>
        <c:axId val="106375424"/>
      </c:barChart>
      <c:catAx>
        <c:axId val="1063738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375424"/>
        <c:crosses val="autoZero"/>
        <c:auto val="1"/>
        <c:lblAlgn val="ctr"/>
        <c:lblOffset val="100"/>
      </c:catAx>
      <c:valAx>
        <c:axId val="106375424"/>
        <c:scaling>
          <c:orientation val="minMax"/>
        </c:scaling>
        <c:axPos val="l"/>
        <c:majorGridlines/>
        <c:numFmt formatCode="General" sourceLinked="0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373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9385747813735053"/>
          <c:y val="0.86272185034996107"/>
          <c:w val="0.52662377791356563"/>
          <c:h val="8.7515573666418017E-2"/>
        </c:manualLayout>
      </c:layout>
    </c:legend>
    <c:plotVisOnly val="1"/>
    <c:dispBlanksAs val="gap"/>
  </c:chart>
  <c:spPr>
    <a:solidFill>
      <a:schemeClr val="bg1">
        <a:alpha val="30000"/>
      </a:schemeClr>
    </a:solidFill>
    <a:ln w="28575">
      <a:beve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tx>
        <c:rich>
          <a:bodyPr/>
          <a:lstStyle/>
          <a:p>
            <a:pPr>
              <a:defRPr b="0">
                <a:latin typeface="Times New Roman" pitchFamily="18" charset="0"/>
                <a:cs typeface="Times New Roman" pitchFamily="18" charset="0"/>
              </a:defRPr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инфляция</a:t>
            </a:r>
          </a:p>
        </c:rich>
      </c:tx>
      <c:layout>
        <c:manualLayout>
          <c:xMode val="edge"/>
          <c:yMode val="edge"/>
          <c:x val="0.83102637363340615"/>
          <c:y val="0.78833043986380513"/>
        </c:manualLayout>
      </c:layout>
    </c:title>
    <c:plotArea>
      <c:layout>
        <c:manualLayout>
          <c:layoutTarget val="inner"/>
          <c:xMode val="edge"/>
          <c:yMode val="edge"/>
          <c:x val="1.300418745075432E-2"/>
          <c:y val="0.44275186743956552"/>
          <c:w val="0.96455398964887173"/>
          <c:h val="0.49551030277681607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pPr>
              <a:solidFill>
                <a:schemeClr val="accent1">
                  <a:lumMod val="75000"/>
                </a:schemeClr>
              </a:solidFill>
            </c:spPr>
          </c:marker>
          <c:dPt>
            <c:idx val="0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1-04A9-40B8-9873-0C4DB9265C72}"/>
              </c:ext>
            </c:extLst>
          </c:dPt>
          <c:dPt>
            <c:idx val="1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3-04A9-40B8-9873-0C4DB9265C72}"/>
              </c:ext>
            </c:extLst>
          </c:dPt>
          <c:dPt>
            <c:idx val="2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5-04A9-40B8-9873-0C4DB9265C72}"/>
              </c:ext>
            </c:extLst>
          </c:dPt>
          <c:dPt>
            <c:idx val="3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7-04A9-40B8-9873-0C4DB9265C72}"/>
              </c:ext>
            </c:extLst>
          </c:dPt>
          <c:dPt>
            <c:idx val="4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9-04A9-40B8-9873-0C4DB9265C72}"/>
              </c:ext>
            </c:extLst>
          </c:dPt>
          <c:dPt>
            <c:idx val="5"/>
            <c:marker>
              <c:spPr>
                <a:solidFill>
                  <a:srgbClr val="0070C0"/>
                </a:solidFill>
              </c:spPr>
            </c:marker>
            <c:extLst xmlns:c16r2="http://schemas.microsoft.com/office/drawing/2015/06/chart">
              <c:ext xmlns:c16="http://schemas.microsoft.com/office/drawing/2014/chart" uri="{C3380CC4-5D6E-409C-BE32-E72D297353CC}">
                <c16:uniqueId val="{0000000B-04A9-40B8-9873-0C4DB9265C72}"/>
              </c:ext>
            </c:extLst>
          </c:dPt>
          <c:dLbls>
            <c:dLbl>
              <c:idx val="0"/>
              <c:layout>
                <c:manualLayout>
                  <c:x val="-4.4980087969345772E-2"/>
                  <c:y val="-0.10893397465641086"/>
                </c:manualLayout>
              </c:layout>
              <c:spPr>
                <a:noFill/>
                <a:ln w="2538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4A9-40B8-9873-0C4DB9265C72}"/>
                </c:ext>
              </c:extLst>
            </c:dLbl>
            <c:dLbl>
              <c:idx val="1"/>
              <c:layout>
                <c:manualLayout>
                  <c:x val="-3.3143222714254801E-2"/>
                  <c:y val="-8.8184646150427884E-2"/>
                </c:manualLayout>
              </c:layout>
              <c:spPr>
                <a:noFill/>
                <a:ln w="2538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4A9-40B8-9873-0C4DB9265C72}"/>
                </c:ext>
              </c:extLst>
            </c:dLbl>
            <c:dLbl>
              <c:idx val="2"/>
              <c:layout>
                <c:manualLayout>
                  <c:x val="-2.840847661221834E-2"/>
                  <c:y val="-0.11930863890940215"/>
                </c:manualLayout>
              </c:layout>
              <c:spPr>
                <a:noFill/>
                <a:ln w="2538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4A9-40B8-9873-0C4DB9265C72}"/>
                </c:ext>
              </c:extLst>
            </c:dLbl>
            <c:dLbl>
              <c:idx val="3"/>
              <c:layout>
                <c:manualLayout>
                  <c:x val="-3.0775849663236564E-2"/>
                  <c:y val="-0.11930863890940215"/>
                </c:manualLayout>
              </c:layout>
              <c:spPr>
                <a:noFill/>
                <a:ln w="2538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4A9-40B8-9873-0C4DB9265C72}"/>
                </c:ext>
              </c:extLst>
            </c:dLbl>
            <c:spPr>
              <a:noFill/>
              <a:ln w="25384">
                <a:noFill/>
              </a:ln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0%</c:formatCode>
                <c:ptCount val="6"/>
              </c:numCache>
            </c:num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0.04</c:v>
                </c:pt>
                <c:pt idx="1">
                  <c:v>0.04</c:v>
                </c:pt>
                <c:pt idx="2">
                  <c:v>4.2999999999999997E-2</c:v>
                </c:pt>
                <c:pt idx="3">
                  <c:v>3.7999999999999999E-2</c:v>
                </c:pt>
                <c:pt idx="4">
                  <c:v>0.04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04A9-40B8-9873-0C4DB9265C72}"/>
            </c:ext>
          </c:extLst>
        </c:ser>
        <c:marker val="1"/>
        <c:axId val="113977216"/>
        <c:axId val="113978752"/>
      </c:lineChart>
      <c:catAx>
        <c:axId val="113977216"/>
        <c:scaling>
          <c:orientation val="minMax"/>
        </c:scaling>
        <c:delete val="1"/>
        <c:axPos val="b"/>
        <c:numFmt formatCode="General" sourceLinked="1"/>
        <c:tickLblPos val="nextTo"/>
        <c:crossAx val="113978752"/>
        <c:crosses val="autoZero"/>
        <c:auto val="1"/>
        <c:lblAlgn val="ctr"/>
        <c:lblOffset val="100"/>
      </c:catAx>
      <c:valAx>
        <c:axId val="113978752"/>
        <c:scaling>
          <c:orientation val="minMax"/>
        </c:scaling>
        <c:delete val="1"/>
        <c:axPos val="l"/>
        <c:numFmt formatCode="0.0%" sourceLinked="1"/>
        <c:tickLblPos val="nextTo"/>
        <c:crossAx val="113977216"/>
        <c:crosses val="autoZero"/>
        <c:crossBetween val="between"/>
      </c:valAx>
      <c:spPr>
        <a:noFill/>
        <a:ln w="25384">
          <a:noFill/>
        </a:ln>
      </c:spPr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30842-A30B-453B-972D-BAB63098D9D6}" type="doc">
      <dgm:prSet loTypeId="urn:microsoft.com/office/officeart/2005/8/layout/hList3" loCatId="list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499AA6D-0096-43C7-992F-732B115541E7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Проект бюджета Буденновского сельского поселения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Сальского района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 2020 год и плановый период 2021 и 2022 годов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7EE096D-F517-4706-AD55-4CCAFFF643C4}" type="parTrans" cxnId="{1C25A368-82D7-4A03-A598-CD7E78AC2284}">
      <dgm:prSet/>
      <dgm:spPr/>
      <dgm:t>
        <a:bodyPr/>
        <a:lstStyle/>
        <a:p>
          <a:endParaRPr lang="ru-RU"/>
        </a:p>
      </dgm:t>
    </dgm:pt>
    <dgm:pt modelId="{2AEEE4D0-101A-4860-9694-FA5AF9A13A95}" type="sibTrans" cxnId="{1C25A368-82D7-4A03-A598-CD7E78AC2284}">
      <dgm:prSet/>
      <dgm:spPr/>
      <dgm:t>
        <a:bodyPr/>
        <a:lstStyle/>
        <a:p>
          <a:endParaRPr lang="ru-RU"/>
        </a:p>
      </dgm:t>
    </dgm:pt>
    <dgm:pt modelId="{DFAE40BE-1FD9-4CD2-BCD8-0C2119CF37C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Буденновского сельского поселения на 2020 – 2022 годы (Постановление Администрации Буденновского сельского поселения № 107 от 18.10.2019)</a:t>
          </a:r>
          <a:endParaRPr lang="ru-RU" sz="16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3A0075C-E311-40AB-AAA1-FC49CD2E18B0}" type="parTrans" cxnId="{0EDCCC65-B190-42CA-82D6-3E3A1EF32104}">
      <dgm:prSet/>
      <dgm:spPr/>
      <dgm:t>
        <a:bodyPr/>
        <a:lstStyle/>
        <a:p>
          <a:endParaRPr lang="ru-RU"/>
        </a:p>
      </dgm:t>
    </dgm:pt>
    <dgm:pt modelId="{8F33DFC0-31F8-46EE-AA4F-0F22B80C316D}" type="sibTrans" cxnId="{0EDCCC65-B190-42CA-82D6-3E3A1EF32104}">
      <dgm:prSet/>
      <dgm:spPr/>
      <dgm:t>
        <a:bodyPr/>
        <a:lstStyle/>
        <a:p>
          <a:endParaRPr lang="ru-RU"/>
        </a:p>
      </dgm:t>
    </dgm:pt>
    <dgm:pt modelId="{9BF7A4FA-841F-47F1-98E7-189AC313D56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Буденновского сельского поселения на 2020 – 2022 годы (Постановление Администрации Буденновского сельского поселения </a:t>
          </a:r>
        </a:p>
        <a:p>
          <a:pPr algn="ctr"/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№ 108 от 18.10.2019)</a:t>
          </a:r>
          <a:endParaRPr lang="ru-RU" sz="1600" dirty="0">
            <a:solidFill>
              <a:schemeClr val="accent5">
                <a:lumMod val="75000"/>
              </a:schemeClr>
            </a:solidFill>
          </a:endParaRPr>
        </a:p>
      </dgm:t>
    </dgm:pt>
    <dgm:pt modelId="{47EFE251-DE1F-4A9D-AA5C-F22CDF3BA208}" type="parTrans" cxnId="{58F21106-5F3A-4611-8D69-2C4255AD30B9}">
      <dgm:prSet/>
      <dgm:spPr/>
      <dgm:t>
        <a:bodyPr/>
        <a:lstStyle/>
        <a:p>
          <a:endParaRPr lang="ru-RU"/>
        </a:p>
      </dgm:t>
    </dgm:pt>
    <dgm:pt modelId="{599B36A9-6999-4932-97BB-7B98B9DA7459}" type="sibTrans" cxnId="{58F21106-5F3A-4611-8D69-2C4255AD30B9}">
      <dgm:prSet/>
      <dgm:spPr/>
      <dgm:t>
        <a:bodyPr/>
        <a:lstStyle/>
        <a:p>
          <a:endParaRPr lang="ru-RU"/>
        </a:p>
      </dgm:t>
    </dgm:pt>
    <dgm:pt modelId="{D4E16D18-EE5A-406C-A68B-D9CC2F0D2BF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Буденновского сельского поселения</a:t>
          </a:r>
          <a:endParaRPr lang="ru-RU" sz="16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418E1AB-F118-4EEC-BD8C-C4D43C973A39}" type="parTrans" cxnId="{F2A4A437-C9B0-4305-8C04-020582D4DA1C}">
      <dgm:prSet/>
      <dgm:spPr/>
      <dgm:t>
        <a:bodyPr/>
        <a:lstStyle/>
        <a:p>
          <a:endParaRPr lang="ru-RU"/>
        </a:p>
      </dgm:t>
    </dgm:pt>
    <dgm:pt modelId="{72A2A57F-463F-4BB6-9308-EF99DA17B312}" type="sibTrans" cxnId="{F2A4A437-C9B0-4305-8C04-020582D4DA1C}">
      <dgm:prSet/>
      <dgm:spPr/>
      <dgm:t>
        <a:bodyPr/>
        <a:lstStyle/>
        <a:p>
          <a:endParaRPr lang="ru-RU"/>
        </a:p>
      </dgm:t>
    </dgm:pt>
    <dgm:pt modelId="{1F737354-5A0E-4B2C-83F4-ACCB69D60A28}" type="pres">
      <dgm:prSet presAssocID="{66F30842-A30B-453B-972D-BAB63098D9D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755EFE-4297-409D-8024-A86124D887D9}" type="pres">
      <dgm:prSet presAssocID="{9499AA6D-0096-43C7-992F-732B115541E7}" presName="roof" presStyleLbl="dkBgShp" presStyleIdx="0" presStyleCnt="2" custLinFactNeighborX="23960" custLinFactNeighborY="-4461"/>
      <dgm:spPr/>
      <dgm:t>
        <a:bodyPr/>
        <a:lstStyle/>
        <a:p>
          <a:endParaRPr lang="ru-RU"/>
        </a:p>
      </dgm:t>
    </dgm:pt>
    <dgm:pt modelId="{CFD95AE2-9DD3-4546-9422-DB43A51E6B2E}" type="pres">
      <dgm:prSet presAssocID="{9499AA6D-0096-43C7-992F-732B115541E7}" presName="pillars" presStyleCnt="0"/>
      <dgm:spPr/>
      <dgm:t>
        <a:bodyPr/>
        <a:lstStyle/>
        <a:p>
          <a:endParaRPr lang="ru-RU"/>
        </a:p>
      </dgm:t>
    </dgm:pt>
    <dgm:pt modelId="{F5C3F7F1-CEA0-49C4-9AA0-D342FEFEA354}" type="pres">
      <dgm:prSet presAssocID="{9499AA6D-0096-43C7-992F-732B115541E7}" presName="pillar1" presStyleLbl="node1" presStyleIdx="0" presStyleCnt="3" custScaleX="96786">
        <dgm:presLayoutVars>
          <dgm:bulletEnabled val="1"/>
        </dgm:presLayoutVars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FAE584BA-2169-4818-86D4-2DFBE33EDFFC}" type="pres">
      <dgm:prSet presAssocID="{DFAE40BE-1FD9-4CD2-BCD8-0C2119CF37C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589DE-2A0B-4817-8666-D284E4CFE8A0}" type="pres">
      <dgm:prSet presAssocID="{D4E16D18-EE5A-406C-A68B-D9CC2F0D2BF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6944B-FE3D-45BE-8DAB-E49AB82CA9B4}" type="pres">
      <dgm:prSet presAssocID="{9499AA6D-0096-43C7-992F-732B115541E7}" presName="base" presStyleLbl="dkBgShp" presStyleIdx="1" presStyleCnt="2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F2A4A437-C9B0-4305-8C04-020582D4DA1C}" srcId="{9499AA6D-0096-43C7-992F-732B115541E7}" destId="{D4E16D18-EE5A-406C-A68B-D9CC2F0D2BFA}" srcOrd="2" destOrd="0" parTransId="{E418E1AB-F118-4EEC-BD8C-C4D43C973A39}" sibTransId="{72A2A57F-463F-4BB6-9308-EF99DA17B312}"/>
    <dgm:cxn modelId="{1C25A368-82D7-4A03-A598-CD7E78AC2284}" srcId="{66F30842-A30B-453B-972D-BAB63098D9D6}" destId="{9499AA6D-0096-43C7-992F-732B115541E7}" srcOrd="0" destOrd="0" parTransId="{D7EE096D-F517-4706-AD55-4CCAFFF643C4}" sibTransId="{2AEEE4D0-101A-4860-9694-FA5AF9A13A95}"/>
    <dgm:cxn modelId="{B849C1C2-2715-41D6-9A73-8636519DC511}" type="presOf" srcId="{D4E16D18-EE5A-406C-A68B-D9CC2F0D2BFA}" destId="{77B589DE-2A0B-4817-8666-D284E4CFE8A0}" srcOrd="0" destOrd="0" presId="urn:microsoft.com/office/officeart/2005/8/layout/hList3"/>
    <dgm:cxn modelId="{4842456F-5B64-4A64-A91E-0AA232B30FF1}" type="presOf" srcId="{66F30842-A30B-453B-972D-BAB63098D9D6}" destId="{1F737354-5A0E-4B2C-83F4-ACCB69D60A28}" srcOrd="0" destOrd="0" presId="urn:microsoft.com/office/officeart/2005/8/layout/hList3"/>
    <dgm:cxn modelId="{58F21106-5F3A-4611-8D69-2C4255AD30B9}" srcId="{9499AA6D-0096-43C7-992F-732B115541E7}" destId="{9BF7A4FA-841F-47F1-98E7-189AC313D563}" srcOrd="0" destOrd="0" parTransId="{47EFE251-DE1F-4A9D-AA5C-F22CDF3BA208}" sibTransId="{599B36A9-6999-4932-97BB-7B98B9DA7459}"/>
    <dgm:cxn modelId="{DC349A57-1EFD-45F8-9D9C-9AD290D80AE1}" type="presOf" srcId="{9499AA6D-0096-43C7-992F-732B115541E7}" destId="{14755EFE-4297-409D-8024-A86124D887D9}" srcOrd="0" destOrd="0" presId="urn:microsoft.com/office/officeart/2005/8/layout/hList3"/>
    <dgm:cxn modelId="{0EDCCC65-B190-42CA-82D6-3E3A1EF32104}" srcId="{9499AA6D-0096-43C7-992F-732B115541E7}" destId="{DFAE40BE-1FD9-4CD2-BCD8-0C2119CF37CA}" srcOrd="1" destOrd="0" parTransId="{23A0075C-E311-40AB-AAA1-FC49CD2E18B0}" sibTransId="{8F33DFC0-31F8-46EE-AA4F-0F22B80C316D}"/>
    <dgm:cxn modelId="{37DCE3ED-67C5-49B3-84AA-3F9B2886F08F}" type="presOf" srcId="{9BF7A4FA-841F-47F1-98E7-189AC313D563}" destId="{F5C3F7F1-CEA0-49C4-9AA0-D342FEFEA354}" srcOrd="0" destOrd="0" presId="urn:microsoft.com/office/officeart/2005/8/layout/hList3"/>
    <dgm:cxn modelId="{EF8F07BC-345C-404F-9C48-427BB497D10D}" type="presOf" srcId="{DFAE40BE-1FD9-4CD2-BCD8-0C2119CF37CA}" destId="{FAE584BA-2169-4818-86D4-2DFBE33EDFFC}" srcOrd="0" destOrd="0" presId="urn:microsoft.com/office/officeart/2005/8/layout/hList3"/>
    <dgm:cxn modelId="{23265425-D621-4BED-8FA5-EEEE54891035}" type="presParOf" srcId="{1F737354-5A0E-4B2C-83F4-ACCB69D60A28}" destId="{14755EFE-4297-409D-8024-A86124D887D9}" srcOrd="0" destOrd="0" presId="urn:microsoft.com/office/officeart/2005/8/layout/hList3"/>
    <dgm:cxn modelId="{CA6146EA-75E2-4496-B411-5305A34DE653}" type="presParOf" srcId="{1F737354-5A0E-4B2C-83F4-ACCB69D60A28}" destId="{CFD95AE2-9DD3-4546-9422-DB43A51E6B2E}" srcOrd="1" destOrd="0" presId="urn:microsoft.com/office/officeart/2005/8/layout/hList3"/>
    <dgm:cxn modelId="{7D49E70D-EB12-4ADF-99A9-5175882EB149}" type="presParOf" srcId="{CFD95AE2-9DD3-4546-9422-DB43A51E6B2E}" destId="{F5C3F7F1-CEA0-49C4-9AA0-D342FEFEA354}" srcOrd="0" destOrd="0" presId="urn:microsoft.com/office/officeart/2005/8/layout/hList3"/>
    <dgm:cxn modelId="{35DB50B2-F52B-481E-A2EB-91E7B973C3F0}" type="presParOf" srcId="{CFD95AE2-9DD3-4546-9422-DB43A51E6B2E}" destId="{FAE584BA-2169-4818-86D4-2DFBE33EDFFC}" srcOrd="1" destOrd="0" presId="urn:microsoft.com/office/officeart/2005/8/layout/hList3"/>
    <dgm:cxn modelId="{A58DF4AB-0416-4028-BED0-7D962826850F}" type="presParOf" srcId="{CFD95AE2-9DD3-4546-9422-DB43A51E6B2E}" destId="{77B589DE-2A0B-4817-8666-D284E4CFE8A0}" srcOrd="2" destOrd="0" presId="urn:microsoft.com/office/officeart/2005/8/layout/hList3"/>
    <dgm:cxn modelId="{4E8E38E2-709E-4263-A841-8733A097AF2E}" type="presParOf" srcId="{1F737354-5A0E-4B2C-83F4-ACCB69D60A28}" destId="{0676944B-FE3D-45BE-8DAB-E49AB82CA9B4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D53A93-71E8-4EC2-8BE5-91938792F43B}" type="doc">
      <dgm:prSet loTypeId="urn:microsoft.com/office/officeart/2005/8/layout/radial5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A682FE1-2192-4218-91DA-F2CBAB1FCE8C}">
      <dgm:prSet phldrT="[Текст]" custT="1"/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Главной идеологией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бюджетной политики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Буденновского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сельского поселения</a:t>
          </a:r>
        </a:p>
        <a:p>
          <a:r>
            <a:rPr lang="ru-RU" sz="1400" i="0" dirty="0" smtClean="0">
              <a:latin typeface="Times New Roman" pitchFamily="18" charset="0"/>
              <a:cs typeface="Times New Roman" pitchFamily="18" charset="0"/>
            </a:rPr>
            <a:t>является:</a:t>
          </a:r>
          <a:endParaRPr lang="ru-RU" sz="1400" i="0" dirty="0"/>
        </a:p>
      </dgm:t>
    </dgm:pt>
    <dgm:pt modelId="{60F4C142-7554-4827-A039-0A723CAD5914}" type="parTrans" cxnId="{B18D7721-F9C6-4854-96D1-CA01A00DDF1A}">
      <dgm:prSet/>
      <dgm:spPr/>
      <dgm:t>
        <a:bodyPr/>
        <a:lstStyle/>
        <a:p>
          <a:endParaRPr lang="ru-RU"/>
        </a:p>
      </dgm:t>
    </dgm:pt>
    <dgm:pt modelId="{110D044A-52F2-49E8-9CEC-DD72DA85180E}" type="sibTrans" cxnId="{B18D7721-F9C6-4854-96D1-CA01A00DDF1A}">
      <dgm:prSet/>
      <dgm:spPr/>
      <dgm:t>
        <a:bodyPr/>
        <a:lstStyle/>
        <a:p>
          <a:endParaRPr lang="ru-RU"/>
        </a:p>
      </dgm:t>
    </dgm:pt>
    <dgm:pt modelId="{588776A5-BE7C-45A4-8D31-E3B31489787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A9DD973-EC39-4A68-A77C-2ECF4DCD2644}" type="parTrans" cxnId="{F9E2AD05-6856-40A4-A0AE-F54BED5A6DC0}">
      <dgm:prSet/>
      <dgm:spPr/>
      <dgm:t>
        <a:bodyPr/>
        <a:lstStyle/>
        <a:p>
          <a:endParaRPr lang="ru-RU"/>
        </a:p>
      </dgm:t>
    </dgm:pt>
    <dgm:pt modelId="{7B72D89A-8F5E-421D-ACDA-982668C97016}" type="sibTrans" cxnId="{F9E2AD05-6856-40A4-A0AE-F54BED5A6DC0}">
      <dgm:prSet/>
      <dgm:spPr/>
      <dgm:t>
        <a:bodyPr/>
        <a:lstStyle/>
        <a:p>
          <a:endParaRPr lang="ru-RU"/>
        </a:p>
      </dgm:t>
    </dgm:pt>
    <dgm:pt modelId="{07863912-AE71-4D83-B893-846A34E6A8F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Буденновского сельского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поселения ключевым направлениям развития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DA033CF-1F74-41A0-A1DB-61C2F84F241B}" type="parTrans" cxnId="{059A19B1-2F0D-4E2B-AFA8-A4574710F115}">
      <dgm:prSet/>
      <dgm:spPr/>
      <dgm:t>
        <a:bodyPr/>
        <a:lstStyle/>
        <a:p>
          <a:endParaRPr lang="ru-RU"/>
        </a:p>
      </dgm:t>
    </dgm:pt>
    <dgm:pt modelId="{A1D2972D-22B4-468B-966C-20DAA51184F5}" type="sibTrans" cxnId="{059A19B1-2F0D-4E2B-AFA8-A4574710F115}">
      <dgm:prSet/>
      <dgm:spPr/>
      <dgm:t>
        <a:bodyPr/>
        <a:lstStyle/>
        <a:p>
          <a:endParaRPr lang="ru-RU"/>
        </a:p>
      </dgm:t>
    </dgm:pt>
    <dgm:pt modelId="{619228FD-C9AD-4705-B503-327EEEB0A22B}">
      <dgm:prSet phldrT="[Текст]" custT="1"/>
      <dgm:spPr>
        <a:solidFill>
          <a:srgbClr val="00CC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AB819E3-ED0B-4CAC-8F15-CCB73362C661}" type="parTrans" cxnId="{AB15347A-2CBC-4AFD-B7EF-B4CC10A6D363}">
      <dgm:prSet/>
      <dgm:spPr>
        <a:gradFill rotWithShape="0">
          <a:gsLst>
            <a:gs pos="0">
              <a:srgbClr val="00CCFF"/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ru-RU"/>
        </a:p>
      </dgm:t>
    </dgm:pt>
    <dgm:pt modelId="{5D51E19F-BAA3-43AC-B743-91DBCF139CFD}" type="sibTrans" cxnId="{AB15347A-2CBC-4AFD-B7EF-B4CC10A6D363}">
      <dgm:prSet/>
      <dgm:spPr/>
      <dgm:t>
        <a:bodyPr/>
        <a:lstStyle/>
        <a:p>
          <a:endParaRPr lang="ru-RU"/>
        </a:p>
      </dgm:t>
    </dgm:pt>
    <dgm:pt modelId="{28B84F80-1713-45FA-A668-2A067E45003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87A77F4-8EA4-43EC-A2C0-329CDC7FE0DE}" type="parTrans" cxnId="{43885F54-15E8-4072-937F-9226D74628F7}">
      <dgm:prSet/>
      <dgm:spPr/>
      <dgm:t>
        <a:bodyPr/>
        <a:lstStyle/>
        <a:p>
          <a:endParaRPr lang="ru-RU"/>
        </a:p>
      </dgm:t>
    </dgm:pt>
    <dgm:pt modelId="{24C1311F-162C-4A4D-8A85-EC801F515A2B}" type="sibTrans" cxnId="{43885F54-15E8-4072-937F-9226D74628F7}">
      <dgm:prSet/>
      <dgm:spPr/>
      <dgm:t>
        <a:bodyPr/>
        <a:lstStyle/>
        <a:p>
          <a:endParaRPr lang="ru-RU"/>
        </a:p>
      </dgm:t>
    </dgm:pt>
    <dgm:pt modelId="{8C57921B-9F9A-4A12-96DC-48B8956366B2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B11D306-C12F-4640-91AB-ACC9B5815404}" type="parTrans" cxnId="{2803BC29-01F3-48EE-841C-E16CB543E918}">
      <dgm:prSet/>
      <dgm:spPr/>
      <dgm:t>
        <a:bodyPr/>
        <a:lstStyle/>
        <a:p>
          <a:endParaRPr lang="ru-RU"/>
        </a:p>
      </dgm:t>
    </dgm:pt>
    <dgm:pt modelId="{5455E29E-5DA8-41FF-AF9F-F1B952FAA3C2}" type="sibTrans" cxnId="{2803BC29-01F3-48EE-841C-E16CB543E918}">
      <dgm:prSet/>
      <dgm:spPr/>
      <dgm:t>
        <a:bodyPr/>
        <a:lstStyle/>
        <a:p>
          <a:endParaRPr lang="ru-RU"/>
        </a:p>
      </dgm:t>
    </dgm:pt>
    <dgm:pt modelId="{AD23C868-BBE9-4AD3-9353-B6E3296BB331}" type="pres">
      <dgm:prSet presAssocID="{CED53A93-71E8-4EC2-8BE5-91938792F4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A57D3B-B957-4C14-86AF-B165A268892B}" type="pres">
      <dgm:prSet presAssocID="{BA682FE1-2192-4218-91DA-F2CBAB1FCE8C}" presName="centerShape" presStyleLbl="node0" presStyleIdx="0" presStyleCnt="1" custScaleX="134855" custScaleY="122798" custLinFactNeighborX="-702" custLinFactNeighborY="-18399"/>
      <dgm:spPr/>
      <dgm:t>
        <a:bodyPr/>
        <a:lstStyle/>
        <a:p>
          <a:endParaRPr lang="ru-RU"/>
        </a:p>
      </dgm:t>
    </dgm:pt>
    <dgm:pt modelId="{4BFCC67C-01E0-4706-B8B4-1F8F2C2F130B}" type="pres">
      <dgm:prSet presAssocID="{1A9DD973-EC39-4A68-A77C-2ECF4DCD2644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7EC91DB-5CB6-4C0B-A631-496F04224694}" type="pres">
      <dgm:prSet presAssocID="{1A9DD973-EC39-4A68-A77C-2ECF4DCD2644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1074AC8-5E5D-44C1-B388-B81C344112D7}" type="pres">
      <dgm:prSet presAssocID="{588776A5-BE7C-45A4-8D31-E3B314897870}" presName="node" presStyleLbl="node1" presStyleIdx="0" presStyleCnt="5" custScaleX="156969" custScaleY="121632" custRadScaleRad="137079" custRadScaleInc="131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CB159-B422-44AE-B8B5-625D5ED9ED39}" type="pres">
      <dgm:prSet presAssocID="{0DA033CF-1F74-41A0-A1DB-61C2F84F241B}" presName="parTrans" presStyleLbl="sibTrans2D1" presStyleIdx="1" presStyleCnt="5"/>
      <dgm:spPr/>
      <dgm:t>
        <a:bodyPr/>
        <a:lstStyle/>
        <a:p>
          <a:endParaRPr lang="ru-RU"/>
        </a:p>
      </dgm:t>
    </dgm:pt>
    <dgm:pt modelId="{C74EEFA6-9443-467D-80D2-A9F3759B18C7}" type="pres">
      <dgm:prSet presAssocID="{0DA033CF-1F74-41A0-A1DB-61C2F84F241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0A4CD80-46A9-4C58-B3C2-2D572F0DFB5F}" type="pres">
      <dgm:prSet presAssocID="{07863912-AE71-4D83-B893-846A34E6A8F5}" presName="node" presStyleLbl="node1" presStyleIdx="1" presStyleCnt="5" custScaleX="160897" custScaleY="121625" custRadScaleRad="72769" custRadScaleInc="29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64C7A-5A81-4BAE-807A-A681681D9954}" type="pres">
      <dgm:prSet presAssocID="{9B11D306-C12F-4640-91AB-ACC9B5815404}" presName="parTrans" presStyleLbl="sibTrans2D1" presStyleIdx="2" presStyleCnt="5"/>
      <dgm:spPr/>
      <dgm:t>
        <a:bodyPr/>
        <a:lstStyle/>
        <a:p>
          <a:endParaRPr lang="ru-RU"/>
        </a:p>
      </dgm:t>
    </dgm:pt>
    <dgm:pt modelId="{1AE3F483-3871-4C84-A9B4-5E77EBA6EBAF}" type="pres">
      <dgm:prSet presAssocID="{9B11D306-C12F-4640-91AB-ACC9B581540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A20B577-E084-4A3A-8A0B-24E3B4429303}" type="pres">
      <dgm:prSet presAssocID="{8C57921B-9F9A-4A12-96DC-48B8956366B2}" presName="node" presStyleLbl="node1" presStyleIdx="2" presStyleCnt="5" custScaleX="153345" custScaleY="127469" custRadScaleRad="114272" custRadScaleInc="-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29D24-0D62-4224-8B03-8D0408277A71}" type="pres">
      <dgm:prSet presAssocID="{0AB819E3-ED0B-4CAC-8F15-CCB73362C661}" presName="parTrans" presStyleLbl="sibTrans2D1" presStyleIdx="3" presStyleCnt="5"/>
      <dgm:spPr/>
      <dgm:t>
        <a:bodyPr/>
        <a:lstStyle/>
        <a:p>
          <a:endParaRPr lang="ru-RU"/>
        </a:p>
      </dgm:t>
    </dgm:pt>
    <dgm:pt modelId="{3E798519-3937-4055-B2E7-51689B1FB2AB}" type="pres">
      <dgm:prSet presAssocID="{0AB819E3-ED0B-4CAC-8F15-CCB73362C6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9B89C421-F0D8-44E3-BD0A-4C6E08938364}" type="pres">
      <dgm:prSet presAssocID="{619228FD-C9AD-4705-B503-327EEEB0A22B}" presName="node" presStyleLbl="node1" presStyleIdx="3" presStyleCnt="5" custScaleX="157078" custScaleY="119781" custRadScaleRad="115474" custRadScaleInc="106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94444-8331-41F3-825C-CDF51849DCA2}" type="pres">
      <dgm:prSet presAssocID="{287A77F4-8EA4-43EC-A2C0-329CDC7FE0D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59C94386-71C3-4F84-9524-F75FD0E856A7}" type="pres">
      <dgm:prSet presAssocID="{287A77F4-8EA4-43EC-A2C0-329CDC7FE0D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0D3701F-8426-4130-8133-4F32806D0F99}" type="pres">
      <dgm:prSet presAssocID="{28B84F80-1713-45FA-A668-2A067E450039}" presName="node" presStyleLbl="node1" presStyleIdx="4" presStyleCnt="5" custScaleX="161261" custScaleY="128429" custRadScaleRad="142660" custRadScaleInc="52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885F54-15E8-4072-937F-9226D74628F7}" srcId="{BA682FE1-2192-4218-91DA-F2CBAB1FCE8C}" destId="{28B84F80-1713-45FA-A668-2A067E450039}" srcOrd="4" destOrd="0" parTransId="{287A77F4-8EA4-43EC-A2C0-329CDC7FE0DE}" sibTransId="{24C1311F-162C-4A4D-8A85-EC801F515A2B}"/>
    <dgm:cxn modelId="{13DFE395-6577-4DDD-8069-407818D5D43E}" type="presOf" srcId="{BA682FE1-2192-4218-91DA-F2CBAB1FCE8C}" destId="{5BA57D3B-B957-4C14-86AF-B165A268892B}" srcOrd="0" destOrd="0" presId="urn:microsoft.com/office/officeart/2005/8/layout/radial5"/>
    <dgm:cxn modelId="{B60151D5-6939-4E11-A37D-DE71E38A6A78}" type="presOf" srcId="{9B11D306-C12F-4640-91AB-ACC9B5815404}" destId="{1AE3F483-3871-4C84-A9B4-5E77EBA6EBAF}" srcOrd="1" destOrd="0" presId="urn:microsoft.com/office/officeart/2005/8/layout/radial5"/>
    <dgm:cxn modelId="{25E09202-B50A-4769-82F9-55C7D2E4FA4A}" type="presOf" srcId="{8C57921B-9F9A-4A12-96DC-48B8956366B2}" destId="{DA20B577-E084-4A3A-8A0B-24E3B4429303}" srcOrd="0" destOrd="0" presId="urn:microsoft.com/office/officeart/2005/8/layout/radial5"/>
    <dgm:cxn modelId="{1139FA4B-BFFF-4621-BD40-B35EE105B72F}" type="presOf" srcId="{588776A5-BE7C-45A4-8D31-E3B314897870}" destId="{D1074AC8-5E5D-44C1-B388-B81C344112D7}" srcOrd="0" destOrd="0" presId="urn:microsoft.com/office/officeart/2005/8/layout/radial5"/>
    <dgm:cxn modelId="{7DCC30B5-142F-40A9-BC4D-A989285754CC}" type="presOf" srcId="{28B84F80-1713-45FA-A668-2A067E450039}" destId="{30D3701F-8426-4130-8133-4F32806D0F99}" srcOrd="0" destOrd="0" presId="urn:microsoft.com/office/officeart/2005/8/layout/radial5"/>
    <dgm:cxn modelId="{9CE7A299-E0D4-4597-855C-E4000A19BCEC}" type="presOf" srcId="{CED53A93-71E8-4EC2-8BE5-91938792F43B}" destId="{AD23C868-BBE9-4AD3-9353-B6E3296BB331}" srcOrd="0" destOrd="0" presId="urn:microsoft.com/office/officeart/2005/8/layout/radial5"/>
    <dgm:cxn modelId="{958F3B5C-D16B-43A5-9C9E-238208ACFB7F}" type="presOf" srcId="{287A77F4-8EA4-43EC-A2C0-329CDC7FE0DE}" destId="{59C94386-71C3-4F84-9524-F75FD0E856A7}" srcOrd="1" destOrd="0" presId="urn:microsoft.com/office/officeart/2005/8/layout/radial5"/>
    <dgm:cxn modelId="{AB15347A-2CBC-4AFD-B7EF-B4CC10A6D363}" srcId="{BA682FE1-2192-4218-91DA-F2CBAB1FCE8C}" destId="{619228FD-C9AD-4705-B503-327EEEB0A22B}" srcOrd="3" destOrd="0" parTransId="{0AB819E3-ED0B-4CAC-8F15-CCB73362C661}" sibTransId="{5D51E19F-BAA3-43AC-B743-91DBCF139CFD}"/>
    <dgm:cxn modelId="{EA80E79B-734B-4386-B7E9-A4ACA8A6F797}" type="presOf" srcId="{07863912-AE71-4D83-B893-846A34E6A8F5}" destId="{E0A4CD80-46A9-4C58-B3C2-2D572F0DFB5F}" srcOrd="0" destOrd="0" presId="urn:microsoft.com/office/officeart/2005/8/layout/radial5"/>
    <dgm:cxn modelId="{908B511E-548F-44CD-AF4F-80BA15115727}" type="presOf" srcId="{287A77F4-8EA4-43EC-A2C0-329CDC7FE0DE}" destId="{7CD94444-8331-41F3-825C-CDF51849DCA2}" srcOrd="0" destOrd="0" presId="urn:microsoft.com/office/officeart/2005/8/layout/radial5"/>
    <dgm:cxn modelId="{F9E2AD05-6856-40A4-A0AE-F54BED5A6DC0}" srcId="{BA682FE1-2192-4218-91DA-F2CBAB1FCE8C}" destId="{588776A5-BE7C-45A4-8D31-E3B314897870}" srcOrd="0" destOrd="0" parTransId="{1A9DD973-EC39-4A68-A77C-2ECF4DCD2644}" sibTransId="{7B72D89A-8F5E-421D-ACDA-982668C97016}"/>
    <dgm:cxn modelId="{D098D0D2-A035-4A7D-A0BE-A7725B628092}" type="presOf" srcId="{1A9DD973-EC39-4A68-A77C-2ECF4DCD2644}" destId="{97EC91DB-5CB6-4C0B-A631-496F04224694}" srcOrd="1" destOrd="0" presId="urn:microsoft.com/office/officeart/2005/8/layout/radial5"/>
    <dgm:cxn modelId="{2803BC29-01F3-48EE-841C-E16CB543E918}" srcId="{BA682FE1-2192-4218-91DA-F2CBAB1FCE8C}" destId="{8C57921B-9F9A-4A12-96DC-48B8956366B2}" srcOrd="2" destOrd="0" parTransId="{9B11D306-C12F-4640-91AB-ACC9B5815404}" sibTransId="{5455E29E-5DA8-41FF-AF9F-F1B952FAA3C2}"/>
    <dgm:cxn modelId="{3D68F9BC-3C67-4768-BB8C-13D92FFF6005}" type="presOf" srcId="{0DA033CF-1F74-41A0-A1DB-61C2F84F241B}" destId="{118CB159-B422-44AE-B8B5-625D5ED9ED39}" srcOrd="0" destOrd="0" presId="urn:microsoft.com/office/officeart/2005/8/layout/radial5"/>
    <dgm:cxn modelId="{F5E66F06-B699-4544-932C-88ECE73A9172}" type="presOf" srcId="{1A9DD973-EC39-4A68-A77C-2ECF4DCD2644}" destId="{4BFCC67C-01E0-4706-B8B4-1F8F2C2F130B}" srcOrd="0" destOrd="0" presId="urn:microsoft.com/office/officeart/2005/8/layout/radial5"/>
    <dgm:cxn modelId="{B18D7721-F9C6-4854-96D1-CA01A00DDF1A}" srcId="{CED53A93-71E8-4EC2-8BE5-91938792F43B}" destId="{BA682FE1-2192-4218-91DA-F2CBAB1FCE8C}" srcOrd="0" destOrd="0" parTransId="{60F4C142-7554-4827-A039-0A723CAD5914}" sibTransId="{110D044A-52F2-49E8-9CEC-DD72DA85180E}"/>
    <dgm:cxn modelId="{873AC91B-ED2A-43CC-837C-12184BFBCE2B}" type="presOf" srcId="{0AB819E3-ED0B-4CAC-8F15-CCB73362C661}" destId="{30729D24-0D62-4224-8B03-8D0408277A71}" srcOrd="0" destOrd="0" presId="urn:microsoft.com/office/officeart/2005/8/layout/radial5"/>
    <dgm:cxn modelId="{2B3435DD-5B8F-4980-BAF7-E22C53735FAA}" type="presOf" srcId="{0AB819E3-ED0B-4CAC-8F15-CCB73362C661}" destId="{3E798519-3937-4055-B2E7-51689B1FB2AB}" srcOrd="1" destOrd="0" presId="urn:microsoft.com/office/officeart/2005/8/layout/radial5"/>
    <dgm:cxn modelId="{D699AA49-EDFF-4E90-80EA-D553E4213EA1}" type="presOf" srcId="{9B11D306-C12F-4640-91AB-ACC9B5815404}" destId="{CB264C7A-5A81-4BAE-807A-A681681D9954}" srcOrd="0" destOrd="0" presId="urn:microsoft.com/office/officeart/2005/8/layout/radial5"/>
    <dgm:cxn modelId="{8C8F141B-2D0D-41CC-93BC-E70E0857B5C9}" type="presOf" srcId="{0DA033CF-1F74-41A0-A1DB-61C2F84F241B}" destId="{C74EEFA6-9443-467D-80D2-A9F3759B18C7}" srcOrd="1" destOrd="0" presId="urn:microsoft.com/office/officeart/2005/8/layout/radial5"/>
    <dgm:cxn modelId="{0277F908-9260-4B3C-A407-B53144866E0B}" type="presOf" srcId="{619228FD-C9AD-4705-B503-327EEEB0A22B}" destId="{9B89C421-F0D8-44E3-BD0A-4C6E08938364}" srcOrd="0" destOrd="0" presId="urn:microsoft.com/office/officeart/2005/8/layout/radial5"/>
    <dgm:cxn modelId="{059A19B1-2F0D-4E2B-AFA8-A4574710F115}" srcId="{BA682FE1-2192-4218-91DA-F2CBAB1FCE8C}" destId="{07863912-AE71-4D83-B893-846A34E6A8F5}" srcOrd="1" destOrd="0" parTransId="{0DA033CF-1F74-41A0-A1DB-61C2F84F241B}" sibTransId="{A1D2972D-22B4-468B-966C-20DAA51184F5}"/>
    <dgm:cxn modelId="{103A87AA-D22E-4F42-82E5-9444D6FC85EE}" type="presParOf" srcId="{AD23C868-BBE9-4AD3-9353-B6E3296BB331}" destId="{5BA57D3B-B957-4C14-86AF-B165A268892B}" srcOrd="0" destOrd="0" presId="urn:microsoft.com/office/officeart/2005/8/layout/radial5"/>
    <dgm:cxn modelId="{4644F0EB-32C3-4FC9-A97F-149FF766E4DF}" type="presParOf" srcId="{AD23C868-BBE9-4AD3-9353-B6E3296BB331}" destId="{4BFCC67C-01E0-4706-B8B4-1F8F2C2F130B}" srcOrd="1" destOrd="0" presId="urn:microsoft.com/office/officeart/2005/8/layout/radial5"/>
    <dgm:cxn modelId="{E6C147A2-4407-467B-83D7-798F30382B62}" type="presParOf" srcId="{4BFCC67C-01E0-4706-B8B4-1F8F2C2F130B}" destId="{97EC91DB-5CB6-4C0B-A631-496F04224694}" srcOrd="0" destOrd="0" presId="urn:microsoft.com/office/officeart/2005/8/layout/radial5"/>
    <dgm:cxn modelId="{8026CDBA-963E-4064-8666-C8E5575D36C3}" type="presParOf" srcId="{AD23C868-BBE9-4AD3-9353-B6E3296BB331}" destId="{D1074AC8-5E5D-44C1-B388-B81C344112D7}" srcOrd="2" destOrd="0" presId="urn:microsoft.com/office/officeart/2005/8/layout/radial5"/>
    <dgm:cxn modelId="{35EAD32F-D4E2-4DEE-B7E5-CD5E7016C443}" type="presParOf" srcId="{AD23C868-BBE9-4AD3-9353-B6E3296BB331}" destId="{118CB159-B422-44AE-B8B5-625D5ED9ED39}" srcOrd="3" destOrd="0" presId="urn:microsoft.com/office/officeart/2005/8/layout/radial5"/>
    <dgm:cxn modelId="{026408F9-7824-4656-BE04-EB74DA2ACC78}" type="presParOf" srcId="{118CB159-B422-44AE-B8B5-625D5ED9ED39}" destId="{C74EEFA6-9443-467D-80D2-A9F3759B18C7}" srcOrd="0" destOrd="0" presId="urn:microsoft.com/office/officeart/2005/8/layout/radial5"/>
    <dgm:cxn modelId="{C1301159-4DD8-4F63-9AE4-3876E152ECC4}" type="presParOf" srcId="{AD23C868-BBE9-4AD3-9353-B6E3296BB331}" destId="{E0A4CD80-46A9-4C58-B3C2-2D572F0DFB5F}" srcOrd="4" destOrd="0" presId="urn:microsoft.com/office/officeart/2005/8/layout/radial5"/>
    <dgm:cxn modelId="{BABFBDD0-D6A6-484E-B586-DB636B3001CA}" type="presParOf" srcId="{AD23C868-BBE9-4AD3-9353-B6E3296BB331}" destId="{CB264C7A-5A81-4BAE-807A-A681681D9954}" srcOrd="5" destOrd="0" presId="urn:microsoft.com/office/officeart/2005/8/layout/radial5"/>
    <dgm:cxn modelId="{D63C26F7-D2F8-4FDE-8A22-0E9E32DE34F9}" type="presParOf" srcId="{CB264C7A-5A81-4BAE-807A-A681681D9954}" destId="{1AE3F483-3871-4C84-A9B4-5E77EBA6EBAF}" srcOrd="0" destOrd="0" presId="urn:microsoft.com/office/officeart/2005/8/layout/radial5"/>
    <dgm:cxn modelId="{0ADEFDB2-EC13-4713-B52E-A3C5336AD69C}" type="presParOf" srcId="{AD23C868-BBE9-4AD3-9353-B6E3296BB331}" destId="{DA20B577-E084-4A3A-8A0B-24E3B4429303}" srcOrd="6" destOrd="0" presId="urn:microsoft.com/office/officeart/2005/8/layout/radial5"/>
    <dgm:cxn modelId="{D9F65D12-347B-423D-9FA2-39DBD5846231}" type="presParOf" srcId="{AD23C868-BBE9-4AD3-9353-B6E3296BB331}" destId="{30729D24-0D62-4224-8B03-8D0408277A71}" srcOrd="7" destOrd="0" presId="urn:microsoft.com/office/officeart/2005/8/layout/radial5"/>
    <dgm:cxn modelId="{EB7A05AC-3AF3-4E84-A728-E7EC68E68019}" type="presParOf" srcId="{30729D24-0D62-4224-8B03-8D0408277A71}" destId="{3E798519-3937-4055-B2E7-51689B1FB2AB}" srcOrd="0" destOrd="0" presId="urn:microsoft.com/office/officeart/2005/8/layout/radial5"/>
    <dgm:cxn modelId="{54FF8311-7052-436B-9098-F3AFA2B58F53}" type="presParOf" srcId="{AD23C868-BBE9-4AD3-9353-B6E3296BB331}" destId="{9B89C421-F0D8-44E3-BD0A-4C6E08938364}" srcOrd="8" destOrd="0" presId="urn:microsoft.com/office/officeart/2005/8/layout/radial5"/>
    <dgm:cxn modelId="{123CBA16-C20B-4E9B-921C-AD343B556F2B}" type="presParOf" srcId="{AD23C868-BBE9-4AD3-9353-B6E3296BB331}" destId="{7CD94444-8331-41F3-825C-CDF51849DCA2}" srcOrd="9" destOrd="0" presId="urn:microsoft.com/office/officeart/2005/8/layout/radial5"/>
    <dgm:cxn modelId="{F139D940-20CA-4740-84A4-CABCC644C0EC}" type="presParOf" srcId="{7CD94444-8331-41F3-825C-CDF51849DCA2}" destId="{59C94386-71C3-4F84-9524-F75FD0E856A7}" srcOrd="0" destOrd="0" presId="urn:microsoft.com/office/officeart/2005/8/layout/radial5"/>
    <dgm:cxn modelId="{5D4A1CDF-3290-418E-9D4D-CC63A5E1F3B0}" type="presParOf" srcId="{AD23C868-BBE9-4AD3-9353-B6E3296BB331}" destId="{30D3701F-8426-4130-8133-4F32806D0F99}" srcOrd="10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2800" dirty="0" smtClean="0"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ru-RU" sz="2800" dirty="0" smtClean="0">
              <a:effectLst/>
              <a:latin typeface="Times New Roman" pitchFamily="18" charset="0"/>
              <a:cs typeface="Times New Roman" pitchFamily="18" charset="0"/>
            </a:rPr>
            <a:t>10190,3</a:t>
          </a:r>
          <a:endParaRPr lang="ru-RU" sz="280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endParaRPr lang="ru-RU" sz="120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ЖКХ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2792,6 тыс. рублей  или 27,4%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Пожарная безопасность и водное хозяйство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50,0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0,5% 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64F063-8E2B-4178-A591-FB7DC84F714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Повышение квалификации</a:t>
          </a:r>
          <a:endParaRPr lang="ru-RU" sz="120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20,0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0,2%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0AA0458B-F171-4752-8952-9B01C6B0DB39}" type="parTrans" cxnId="{F718F0FC-62BE-416F-9ADA-B34C235F42C9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56CFB-41C2-42EC-BF79-8976EAE3D7E1}" type="sibTrans" cxnId="{F718F0FC-62BE-416F-9ADA-B34C235F42C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1036,5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10,2%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Прочие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5878,2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57,7%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ВУС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208,0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2,0%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Спорт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5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0,05%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pPr>
            <a:spcAft>
              <a:spcPts val="0"/>
            </a:spcAft>
          </a:pP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200, 0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2,0%</a:t>
          </a: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93951" custLinFactNeighborX="4184" custLinFactNeighborY="-84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8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8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8" custScaleX="203988" custScaleY="145447" custRadScaleRad="116160" custRadScaleInc="-171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8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8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8" custScaleX="164371" custScaleY="145447" custRadScaleRad="132988" custRadScaleInc="-31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AA90-6398-4A9E-9C90-9A289D0B4ED1}" type="pres">
      <dgm:prSet presAssocID="{0AA0458B-F171-4752-8952-9B01C6B0DB39}" presName="Name9" presStyleLbl="parChTrans1D2" presStyleIdx="2" presStyleCnt="8"/>
      <dgm:spPr/>
      <dgm:t>
        <a:bodyPr/>
        <a:lstStyle/>
        <a:p>
          <a:endParaRPr lang="ru-RU"/>
        </a:p>
      </dgm:t>
    </dgm:pt>
    <dgm:pt modelId="{2AE10A3F-8376-4022-8435-7D23E2A99C52}" type="pres">
      <dgm:prSet presAssocID="{0AA0458B-F171-4752-8952-9B01C6B0DB3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8E90EB8E-B405-4CFE-8B98-4A3730E11E4A}" type="pres">
      <dgm:prSet presAssocID="{2A64F063-8E2B-4178-A591-FB7DC84F714A}" presName="node" presStyleLbl="node1" presStyleIdx="2" presStyleCnt="8" custScaleX="145447" custScaleY="145447" custRadScaleRad="178801" custRadScaleInc="-62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3" presStyleCnt="8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3" presStyleCnt="8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3" presStyleCnt="8" custScaleX="145447" custScaleY="145447" custRadScaleRad="162891" custRadScaleInc="-127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8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8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8" custScaleX="145447" custScaleY="145447" custRadScaleRad="114451" custRadScaleInc="-184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8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8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8" custScaleX="145447" custScaleY="145447" custRadScaleRad="104540" custRadScaleInc="-44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6" presStyleCnt="8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6" presStyleCnt="8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6" presStyleCnt="8" custScaleX="145447" custScaleY="145447" custRadScaleRad="166112" custRadScaleInc="-8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7" presStyleCnt="8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7" presStyleCnt="8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7" presStyleCnt="8" custScaleX="145447" custScaleY="145447" custRadScaleRad="182013" custRadScaleInc="-14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42FCAE-32E4-42E4-AD1E-B0E8C60F1A95}" type="presOf" srcId="{948D7AA2-6A07-4029-958A-456C6A888F0B}" destId="{D418F6EB-147F-4047-B751-E8166DE58772}" srcOrd="0" destOrd="0" presId="urn:microsoft.com/office/officeart/2005/8/layout/radial1"/>
    <dgm:cxn modelId="{3F967D12-70D9-4EE5-B07B-69336C3F76C4}" type="presOf" srcId="{607EE9E9-D002-42FE-B74D-D945412804DF}" destId="{2CB797D3-131D-4B40-8D1C-3C0BCCD4E26A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91CB1D78-5F44-4F76-B575-82033EE7C057}" type="presOf" srcId="{15828F25-D9DC-474E-BDB7-D0C96BB09D53}" destId="{40A4609C-9060-46DB-B6FB-91E6E6B2159D}" srcOrd="1" destOrd="0" presId="urn:microsoft.com/office/officeart/2005/8/layout/radial1"/>
    <dgm:cxn modelId="{452DE7E2-BFBD-4189-B0C1-D4F58042CF44}" srcId="{B179D74B-D7BA-4ED1-A72F-D0DA76E8417A}" destId="{052F7232-50DC-44E8-9F5D-8FEEAEB86E33}" srcOrd="6" destOrd="0" parTransId="{A2E5F42E-C718-432A-8A41-71BF82BBE18E}" sibTransId="{71ADD2D1-68BE-4C39-A17E-3E7AC1D147F0}"/>
    <dgm:cxn modelId="{A55F461F-824E-4839-B082-0646D65B5EE4}" type="presOf" srcId="{1F8E4B7B-3190-492B-BA7B-9B52CE7D79BE}" destId="{FC4E895A-5CB6-4776-9D34-BC12EF08CF61}" srcOrd="0" destOrd="0" presId="urn:microsoft.com/office/officeart/2005/8/layout/radial1"/>
    <dgm:cxn modelId="{8BCCBB89-D1FB-49FF-A40B-025093345DB8}" type="presOf" srcId="{850BDB31-7899-47A8-8A8D-2651EE81DB1C}" destId="{A5A442AC-CDA8-474B-92EE-3D632F0EC957}" srcOrd="0" destOrd="0" presId="urn:microsoft.com/office/officeart/2005/8/layout/radial1"/>
    <dgm:cxn modelId="{1E919026-7EBF-4A77-9321-F3DB4508D7EE}" type="presOf" srcId="{8AB6F3CB-D047-4C8E-B920-0BDFB57A2588}" destId="{62ECBD28-2110-4395-8718-5D140BE52464}" srcOrd="1" destOrd="0" presId="urn:microsoft.com/office/officeart/2005/8/layout/radial1"/>
    <dgm:cxn modelId="{78B2B201-0529-4D16-A7B7-BB6DB15E1A54}" type="presOf" srcId="{8AB6F3CB-D047-4C8E-B920-0BDFB57A2588}" destId="{1BB1C879-ADD1-46CE-9D67-364F5ECE1CD3}" srcOrd="0" destOrd="0" presId="urn:microsoft.com/office/officeart/2005/8/layout/radial1"/>
    <dgm:cxn modelId="{6EB6A937-C90C-4D65-8EBC-C60824F7F438}" type="presOf" srcId="{A2E5F42E-C718-432A-8A41-71BF82BBE18E}" destId="{BC211171-4868-4B1B-8C84-7AFE7DA92B72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11944F46-8F66-4EAD-A669-20486836E7A2}" type="presOf" srcId="{5A305073-4AE3-4F5A-9103-E20EE30AA624}" destId="{B4689F4D-C616-4B5A-AB08-969AFEC6F29C}" srcOrd="0" destOrd="0" presId="urn:microsoft.com/office/officeart/2005/8/layout/radial1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1344ECFD-83F7-4108-9218-14264E14416B}" type="presOf" srcId="{0AA0458B-F171-4752-8952-9B01C6B0DB39}" destId="{9A99AA90-6398-4A9E-9C90-9A289D0B4ED1}" srcOrd="0" destOrd="0" presId="urn:microsoft.com/office/officeart/2005/8/layout/radial1"/>
    <dgm:cxn modelId="{83B2199A-9C5B-452C-8F96-DB1CDA39564D}" type="presOf" srcId="{C3B366E1-35BE-4501-9211-79E56F24F0B1}" destId="{21AB2C71-7445-44F1-88DA-8920B87614F7}" srcOrd="0" destOrd="0" presId="urn:microsoft.com/office/officeart/2005/8/layout/radial1"/>
    <dgm:cxn modelId="{EF5B5417-338A-4CE4-B805-0D26C70F02C8}" type="presOf" srcId="{11E86306-1FA3-4165-81CF-E5CFBAACAB41}" destId="{D23AFAD6-9784-476C-B26A-F6CCAEF2A753}" srcOrd="0" destOrd="0" presId="urn:microsoft.com/office/officeart/2005/8/layout/radial1"/>
    <dgm:cxn modelId="{E026C728-08EE-484E-91EC-C65BE9CBCD6A}" type="presOf" srcId="{B179D74B-D7BA-4ED1-A72F-D0DA76E8417A}" destId="{22672531-8C33-499F-A8B8-1F76FA72B8E1}" srcOrd="0" destOrd="0" presId="urn:microsoft.com/office/officeart/2005/8/layout/radial1"/>
    <dgm:cxn modelId="{3A88AF35-0304-4E82-9134-C3828ECD88DB}" type="presOf" srcId="{2A64F063-8E2B-4178-A591-FB7DC84F714A}" destId="{8E90EB8E-B405-4CFE-8B98-4A3730E11E4A}" srcOrd="0" destOrd="0" presId="urn:microsoft.com/office/officeart/2005/8/layout/radial1"/>
    <dgm:cxn modelId="{C8EDB3D2-227A-4B95-A1D2-8E54E3CB630A}" type="presOf" srcId="{15828F25-D9DC-474E-BDB7-D0C96BB09D53}" destId="{09F81971-61A1-4CB0-8EEA-38BD69D84A68}" srcOrd="0" destOrd="0" presId="urn:microsoft.com/office/officeart/2005/8/layout/radial1"/>
    <dgm:cxn modelId="{1B2D08A9-FD2B-4C26-B84F-A6C6038E479D}" srcId="{B179D74B-D7BA-4ED1-A72F-D0DA76E8417A}" destId="{C3B366E1-35BE-4501-9211-79E56F24F0B1}" srcOrd="7" destOrd="0" parTransId="{4199C120-FE21-41AC-9A33-F6885A63D66E}" sibTransId="{AB4F022C-2B6F-4D5A-8949-0266BBDB6FAD}"/>
    <dgm:cxn modelId="{D50556C2-7737-4424-B999-AB41BE42BEF3}" type="presOf" srcId="{4199C120-FE21-41AC-9A33-F6885A63D66E}" destId="{ACABAC21-A12D-4CBC-B952-3A73C95768F1}" srcOrd="1" destOrd="0" presId="urn:microsoft.com/office/officeart/2005/8/layout/radial1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D4296706-1495-4D2C-9F20-9F059E317CA8}" type="presOf" srcId="{11E86306-1FA3-4165-81CF-E5CFBAACAB41}" destId="{6C400A76-512C-4622-ABC7-4A7262143CD7}" srcOrd="1" destOrd="0" presId="urn:microsoft.com/office/officeart/2005/8/layout/radial1"/>
    <dgm:cxn modelId="{45E76893-EB4B-479D-B815-C9CA0A9295D4}" type="presOf" srcId="{065A3735-5D80-4FA3-B867-379611BFBD38}" destId="{9F81A141-1B04-4A03-B238-37F7A90993F2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3BDE6083-9826-4998-9A4E-4396C743E760}" type="presOf" srcId="{850BDB31-7899-47A8-8A8D-2651EE81DB1C}" destId="{B6C2774B-CEC3-4885-8925-9AD4E72E39CE}" srcOrd="1" destOrd="0" presId="urn:microsoft.com/office/officeart/2005/8/layout/radial1"/>
    <dgm:cxn modelId="{E949CF96-4C0F-4A7C-B712-2339A33EFD54}" type="presOf" srcId="{84FA42E0-3171-4CBA-9E87-E80A4C844FE3}" destId="{5A8679B6-7689-4D75-A7A5-C24CDE107484}" srcOrd="0" destOrd="0" presId="urn:microsoft.com/office/officeart/2005/8/layout/radial1"/>
    <dgm:cxn modelId="{F718F0FC-62BE-416F-9ADA-B34C235F42C9}" srcId="{B179D74B-D7BA-4ED1-A72F-D0DA76E8417A}" destId="{2A64F063-8E2B-4178-A591-FB7DC84F714A}" srcOrd="2" destOrd="0" parTransId="{0AA0458B-F171-4752-8952-9B01C6B0DB39}" sibTransId="{D9C56CFB-41C2-42EC-BF79-8976EAE3D7E1}"/>
    <dgm:cxn modelId="{0E5434CD-B92E-4934-9A5F-339BA8CB5A2B}" type="presOf" srcId="{4199C120-FE21-41AC-9A33-F6885A63D66E}" destId="{38A04AD7-3C30-42FD-9169-981E636C19E5}" srcOrd="0" destOrd="0" presId="urn:microsoft.com/office/officeart/2005/8/layout/radial1"/>
    <dgm:cxn modelId="{BD8F1844-E3D2-46D2-9AA7-C74EBEED5E56}" type="presOf" srcId="{1B234536-2071-46C6-A491-AF4B1A3F9FEB}" destId="{30E7B6AA-B589-42F5-B263-2F67E7BFE06E}" srcOrd="0" destOrd="0" presId="urn:microsoft.com/office/officeart/2005/8/layout/radial1"/>
    <dgm:cxn modelId="{DC1E9E91-D314-4057-9837-EDA4FA4AE6F0}" type="presOf" srcId="{A2E5F42E-C718-432A-8A41-71BF82BBE18E}" destId="{5514A104-9BD3-4559-9BDA-E17D63A5FAED}" srcOrd="1" destOrd="0" presId="urn:microsoft.com/office/officeart/2005/8/layout/radial1"/>
    <dgm:cxn modelId="{1CF1307E-FBA1-4C04-BED4-01216A018864}" type="presOf" srcId="{052F7232-50DC-44E8-9F5D-8FEEAEB86E33}" destId="{9779251D-D94F-458D-8625-FA8430489ABD}" srcOrd="0" destOrd="0" presId="urn:microsoft.com/office/officeart/2005/8/layout/radial1"/>
    <dgm:cxn modelId="{D40F47CA-3C67-4F4D-85BF-CE6F92C521EE}" type="presOf" srcId="{607EE9E9-D002-42FE-B74D-D945412804DF}" destId="{9C4E9843-91FB-4B66-AD05-A718EA51A920}" srcOrd="1" destOrd="0" presId="urn:microsoft.com/office/officeart/2005/8/layout/radial1"/>
    <dgm:cxn modelId="{94179C15-8BCE-4648-878D-2FDA92C3F688}" srcId="{B179D74B-D7BA-4ED1-A72F-D0DA76E8417A}" destId="{1B234536-2071-46C6-A491-AF4B1A3F9FEB}" srcOrd="3" destOrd="0" parTransId="{11E86306-1FA3-4165-81CF-E5CFBAACAB41}" sibTransId="{1EE3D30F-5CA2-4829-8D39-76AE15AD5942}"/>
    <dgm:cxn modelId="{9029B2FA-0A3B-4A3F-907B-0A0A65431BB1}" type="presOf" srcId="{0AA0458B-F171-4752-8952-9B01C6B0DB39}" destId="{2AE10A3F-8376-4022-8435-7D23E2A99C52}" srcOrd="1" destOrd="0" presId="urn:microsoft.com/office/officeart/2005/8/layout/radial1"/>
    <dgm:cxn modelId="{76AB26DF-619F-497D-B8D2-3C4BE08DBDE4}" type="presParOf" srcId="{FC4E895A-5CB6-4776-9D34-BC12EF08CF61}" destId="{22672531-8C33-499F-A8B8-1F76FA72B8E1}" srcOrd="0" destOrd="0" presId="urn:microsoft.com/office/officeart/2005/8/layout/radial1"/>
    <dgm:cxn modelId="{E3025AC3-6922-49CF-A8A5-AF7CF583F312}" type="presParOf" srcId="{FC4E895A-5CB6-4776-9D34-BC12EF08CF61}" destId="{2CB797D3-131D-4B40-8D1C-3C0BCCD4E26A}" srcOrd="1" destOrd="0" presId="urn:microsoft.com/office/officeart/2005/8/layout/radial1"/>
    <dgm:cxn modelId="{4544E763-6806-40F1-A74F-0E9C492BDCFE}" type="presParOf" srcId="{2CB797D3-131D-4B40-8D1C-3C0BCCD4E26A}" destId="{9C4E9843-91FB-4B66-AD05-A718EA51A920}" srcOrd="0" destOrd="0" presId="urn:microsoft.com/office/officeart/2005/8/layout/radial1"/>
    <dgm:cxn modelId="{32F74056-8466-42E5-9BBA-81FBEC91B946}" type="presParOf" srcId="{FC4E895A-5CB6-4776-9D34-BC12EF08CF61}" destId="{9F81A141-1B04-4A03-B238-37F7A90993F2}" srcOrd="2" destOrd="0" presId="urn:microsoft.com/office/officeart/2005/8/layout/radial1"/>
    <dgm:cxn modelId="{636272EF-7AEE-4086-BC34-010895868D2B}" type="presParOf" srcId="{FC4E895A-5CB6-4776-9D34-BC12EF08CF61}" destId="{09F81971-61A1-4CB0-8EEA-38BD69D84A68}" srcOrd="3" destOrd="0" presId="urn:microsoft.com/office/officeart/2005/8/layout/radial1"/>
    <dgm:cxn modelId="{A4E5C596-BDB2-43AA-9B4E-497A04F8C695}" type="presParOf" srcId="{09F81971-61A1-4CB0-8EEA-38BD69D84A68}" destId="{40A4609C-9060-46DB-B6FB-91E6E6B2159D}" srcOrd="0" destOrd="0" presId="urn:microsoft.com/office/officeart/2005/8/layout/radial1"/>
    <dgm:cxn modelId="{E965DDB1-84E1-4FB5-B878-35566581FC23}" type="presParOf" srcId="{FC4E895A-5CB6-4776-9D34-BC12EF08CF61}" destId="{B4689F4D-C616-4B5A-AB08-969AFEC6F29C}" srcOrd="4" destOrd="0" presId="urn:microsoft.com/office/officeart/2005/8/layout/radial1"/>
    <dgm:cxn modelId="{8F74A537-D14F-4D05-911E-13C54DA127A9}" type="presParOf" srcId="{FC4E895A-5CB6-4776-9D34-BC12EF08CF61}" destId="{9A99AA90-6398-4A9E-9C90-9A289D0B4ED1}" srcOrd="5" destOrd="0" presId="urn:microsoft.com/office/officeart/2005/8/layout/radial1"/>
    <dgm:cxn modelId="{5B734510-9C03-4EDB-B86A-217F6B9573DB}" type="presParOf" srcId="{9A99AA90-6398-4A9E-9C90-9A289D0B4ED1}" destId="{2AE10A3F-8376-4022-8435-7D23E2A99C52}" srcOrd="0" destOrd="0" presId="urn:microsoft.com/office/officeart/2005/8/layout/radial1"/>
    <dgm:cxn modelId="{A7AB733E-662C-43CC-8DE0-2F5B7C99B27E}" type="presParOf" srcId="{FC4E895A-5CB6-4776-9D34-BC12EF08CF61}" destId="{8E90EB8E-B405-4CFE-8B98-4A3730E11E4A}" srcOrd="6" destOrd="0" presId="urn:microsoft.com/office/officeart/2005/8/layout/radial1"/>
    <dgm:cxn modelId="{821B9EAF-C484-49ED-AF5A-F6F816AE4868}" type="presParOf" srcId="{FC4E895A-5CB6-4776-9D34-BC12EF08CF61}" destId="{D23AFAD6-9784-476C-B26A-F6CCAEF2A753}" srcOrd="7" destOrd="0" presId="urn:microsoft.com/office/officeart/2005/8/layout/radial1"/>
    <dgm:cxn modelId="{89FD3960-2C98-435F-AD4B-E8BCADF6070A}" type="presParOf" srcId="{D23AFAD6-9784-476C-B26A-F6CCAEF2A753}" destId="{6C400A76-512C-4622-ABC7-4A7262143CD7}" srcOrd="0" destOrd="0" presId="urn:microsoft.com/office/officeart/2005/8/layout/radial1"/>
    <dgm:cxn modelId="{BE3EFAE4-AFD5-4A7E-B91D-6DA4F0EA0E87}" type="presParOf" srcId="{FC4E895A-5CB6-4776-9D34-BC12EF08CF61}" destId="{30E7B6AA-B589-42F5-B263-2F67E7BFE06E}" srcOrd="8" destOrd="0" presId="urn:microsoft.com/office/officeart/2005/8/layout/radial1"/>
    <dgm:cxn modelId="{CDF08BF1-2669-4523-A14D-FD05257BE043}" type="presParOf" srcId="{FC4E895A-5CB6-4776-9D34-BC12EF08CF61}" destId="{1BB1C879-ADD1-46CE-9D67-364F5ECE1CD3}" srcOrd="9" destOrd="0" presId="urn:microsoft.com/office/officeart/2005/8/layout/radial1"/>
    <dgm:cxn modelId="{0EF5A0FC-C45B-4236-89C4-AF3D5038F200}" type="presParOf" srcId="{1BB1C879-ADD1-46CE-9D67-364F5ECE1CD3}" destId="{62ECBD28-2110-4395-8718-5D140BE52464}" srcOrd="0" destOrd="0" presId="urn:microsoft.com/office/officeart/2005/8/layout/radial1"/>
    <dgm:cxn modelId="{E0C99703-9AC5-476F-AB19-58C790112061}" type="presParOf" srcId="{FC4E895A-5CB6-4776-9D34-BC12EF08CF61}" destId="{5A8679B6-7689-4D75-A7A5-C24CDE107484}" srcOrd="10" destOrd="0" presId="urn:microsoft.com/office/officeart/2005/8/layout/radial1"/>
    <dgm:cxn modelId="{0450C529-9D5C-4494-ACCE-2D5C45601EF1}" type="presParOf" srcId="{FC4E895A-5CB6-4776-9D34-BC12EF08CF61}" destId="{A5A442AC-CDA8-474B-92EE-3D632F0EC957}" srcOrd="11" destOrd="0" presId="urn:microsoft.com/office/officeart/2005/8/layout/radial1"/>
    <dgm:cxn modelId="{2AFA651D-C265-48B3-B771-76A24BAF939A}" type="presParOf" srcId="{A5A442AC-CDA8-474B-92EE-3D632F0EC957}" destId="{B6C2774B-CEC3-4885-8925-9AD4E72E39CE}" srcOrd="0" destOrd="0" presId="urn:microsoft.com/office/officeart/2005/8/layout/radial1"/>
    <dgm:cxn modelId="{22D21CF7-B5E2-4811-96E2-A16B97AEF24D}" type="presParOf" srcId="{FC4E895A-5CB6-4776-9D34-BC12EF08CF61}" destId="{D418F6EB-147F-4047-B751-E8166DE58772}" srcOrd="12" destOrd="0" presId="urn:microsoft.com/office/officeart/2005/8/layout/radial1"/>
    <dgm:cxn modelId="{94C56392-F4C3-4845-AA8B-778104C51656}" type="presParOf" srcId="{FC4E895A-5CB6-4776-9D34-BC12EF08CF61}" destId="{BC211171-4868-4B1B-8C84-7AFE7DA92B72}" srcOrd="13" destOrd="0" presId="urn:microsoft.com/office/officeart/2005/8/layout/radial1"/>
    <dgm:cxn modelId="{0F8B5F62-6D6E-43C7-B488-1DE11FF3E352}" type="presParOf" srcId="{BC211171-4868-4B1B-8C84-7AFE7DA92B72}" destId="{5514A104-9BD3-4559-9BDA-E17D63A5FAED}" srcOrd="0" destOrd="0" presId="urn:microsoft.com/office/officeart/2005/8/layout/radial1"/>
    <dgm:cxn modelId="{0A4D4B31-5DB3-4702-8908-7F7DDA46482A}" type="presParOf" srcId="{FC4E895A-5CB6-4776-9D34-BC12EF08CF61}" destId="{9779251D-D94F-458D-8625-FA8430489ABD}" srcOrd="14" destOrd="0" presId="urn:microsoft.com/office/officeart/2005/8/layout/radial1"/>
    <dgm:cxn modelId="{4AE23CFB-9B77-4EDF-8EFC-001B812DD3C3}" type="presParOf" srcId="{FC4E895A-5CB6-4776-9D34-BC12EF08CF61}" destId="{38A04AD7-3C30-42FD-9169-981E636C19E5}" srcOrd="15" destOrd="0" presId="urn:microsoft.com/office/officeart/2005/8/layout/radial1"/>
    <dgm:cxn modelId="{3858CC16-C46A-4DEE-87AB-8A6724DA7578}" type="presParOf" srcId="{38A04AD7-3C30-42FD-9169-981E636C19E5}" destId="{ACABAC21-A12D-4CBC-B952-3A73C95768F1}" srcOrd="0" destOrd="0" presId="urn:microsoft.com/office/officeart/2005/8/layout/radial1"/>
    <dgm:cxn modelId="{5EECF545-EA79-4E4F-B211-FC1408030B77}" type="presParOf" srcId="{FC4E895A-5CB6-4776-9D34-BC12EF08CF61}" destId="{21AB2C71-7445-44F1-88DA-8920B87614F7}" srcOrd="16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55EFE-4297-409D-8024-A86124D887D9}">
      <dsp:nvSpPr>
        <dsp:cNvPr id="0" name=""/>
        <dsp:cNvSpPr/>
      </dsp:nvSpPr>
      <dsp:spPr>
        <a:xfrm>
          <a:off x="0" y="0"/>
          <a:ext cx="6559281" cy="1861050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Проект бюджета Коммунарского сельского поселения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на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 и плановый период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2020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годов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6559281" cy="1861050"/>
      </dsp:txXfrm>
    </dsp:sp>
    <dsp:sp modelId="{F5C3F7F1-CEA0-49C4-9AA0-D342FEFEA354}">
      <dsp:nvSpPr>
        <dsp:cNvPr id="0" name=""/>
        <dsp:cNvSpPr/>
      </dsp:nvSpPr>
      <dsp:spPr>
        <a:xfrm>
          <a:off x="282" y="1861050"/>
          <a:ext cx="2138887" cy="3908205"/>
        </a:xfrm>
        <a:prstGeom prst="rect">
          <a:avLst/>
        </a:prstGeom>
        <a:gradFill rotWithShape="0">
          <a:gsLst>
            <a:gs pos="0">
              <a:schemeClr val="accent1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Коммунарского сельского поселения на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годы (Постановление Администрации Коммунарского сельского поселения №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230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29.10.2018)</a:t>
          </a:r>
          <a:endParaRPr lang="ru-RU" sz="16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82" y="1861050"/>
        <a:ext cx="2138887" cy="3908205"/>
      </dsp:txXfrm>
    </dsp:sp>
    <dsp:sp modelId="{FAE584BA-2169-4818-86D4-2DFBE33EDFFC}">
      <dsp:nvSpPr>
        <dsp:cNvPr id="0" name=""/>
        <dsp:cNvSpPr/>
      </dsp:nvSpPr>
      <dsp:spPr>
        <a:xfrm>
          <a:off x="2139170" y="1861050"/>
          <a:ext cx="2209914" cy="3908205"/>
        </a:xfrm>
        <a:prstGeom prst="rect">
          <a:avLst/>
        </a:prstGeom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Коммунарского сельского поселения на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годы (Постановление Администрации Коммунарского сельского поселения №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136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05.06.2018)</a:t>
          </a:r>
          <a:endParaRPr lang="ru-RU" sz="1600" kern="12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39170" y="1861050"/>
        <a:ext cx="2209914" cy="3908205"/>
      </dsp:txXfrm>
    </dsp:sp>
    <dsp:sp modelId="{77B589DE-2A0B-4817-8666-D284E4CFE8A0}">
      <dsp:nvSpPr>
        <dsp:cNvPr id="0" name=""/>
        <dsp:cNvSpPr/>
      </dsp:nvSpPr>
      <dsp:spPr>
        <a:xfrm>
          <a:off x="4349084" y="1861050"/>
          <a:ext cx="2209914" cy="3908205"/>
        </a:xfrm>
        <a:prstGeom prst="rect">
          <a:avLst/>
        </a:prstGeom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0">
              <a:schemeClr val="tx2">
                <a:lumMod val="40000"/>
                <a:lumOff val="6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Коммунарского сельского поселения</a:t>
          </a:r>
          <a:endParaRPr lang="ru-RU" sz="1600" kern="1200" dirty="0">
            <a:solidFill>
              <a:schemeClr val="accent5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49084" y="1861050"/>
        <a:ext cx="2209914" cy="3908205"/>
      </dsp:txXfrm>
    </dsp:sp>
    <dsp:sp modelId="{0676944B-FE3D-45BE-8DAB-E49AB82CA9B4}">
      <dsp:nvSpPr>
        <dsp:cNvPr id="0" name=""/>
        <dsp:cNvSpPr/>
      </dsp:nvSpPr>
      <dsp:spPr>
        <a:xfrm>
          <a:off x="0" y="5769255"/>
          <a:ext cx="6559281" cy="434245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57D3B-B957-4C14-86AF-B165A268892B}">
      <dsp:nvSpPr>
        <dsp:cNvPr id="0" name=""/>
        <dsp:cNvSpPr/>
      </dsp:nvSpPr>
      <dsp:spPr>
        <a:xfrm>
          <a:off x="3343608" y="1342314"/>
          <a:ext cx="2390362" cy="21766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Главной идеологией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бюджетной политики Коммунарского сельского поселения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dirty="0" smtClean="0">
              <a:latin typeface="Times New Roman" pitchFamily="18" charset="0"/>
              <a:cs typeface="Times New Roman" pitchFamily="18" charset="0"/>
            </a:rPr>
            <a:t>является:</a:t>
          </a:r>
          <a:endParaRPr lang="ru-RU" sz="1400" i="0" kern="1200" dirty="0"/>
        </a:p>
      </dsp:txBody>
      <dsp:txXfrm>
        <a:off x="3693668" y="1661077"/>
        <a:ext cx="1690242" cy="1539121"/>
      </dsp:txXfrm>
    </dsp:sp>
    <dsp:sp modelId="{4BFCC67C-01E0-4706-B8B4-1F8F2C2F130B}">
      <dsp:nvSpPr>
        <dsp:cNvPr id="0" name=""/>
        <dsp:cNvSpPr/>
      </dsp:nvSpPr>
      <dsp:spPr>
        <a:xfrm rot="19879275">
          <a:off x="5632265" y="1468912"/>
          <a:ext cx="227639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636454" y="1605832"/>
        <a:ext cx="159347" cy="361598"/>
      </dsp:txXfrm>
    </dsp:sp>
    <dsp:sp modelId="{D1074AC8-5E5D-44C1-B388-B81C344112D7}">
      <dsp:nvSpPr>
        <dsp:cNvPr id="0" name=""/>
        <dsp:cNvSpPr/>
      </dsp:nvSpPr>
      <dsp:spPr>
        <a:xfrm>
          <a:off x="5685497" y="-35577"/>
          <a:ext cx="2782342" cy="215597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2962" y="280159"/>
        <a:ext cx="1967412" cy="1524507"/>
      </dsp:txXfrm>
    </dsp:sp>
    <dsp:sp modelId="{118CB159-B422-44AE-B8B5-625D5ED9ED39}">
      <dsp:nvSpPr>
        <dsp:cNvPr id="0" name=""/>
        <dsp:cNvSpPr/>
      </dsp:nvSpPr>
      <dsp:spPr>
        <a:xfrm rot="5253603">
          <a:off x="4450401" y="3483981"/>
          <a:ext cx="292224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492368" y="3560720"/>
        <a:ext cx="204557" cy="361598"/>
      </dsp:txXfrm>
    </dsp:sp>
    <dsp:sp modelId="{E0A4CD80-46A9-4C58-B3C2-2D572F0DFB5F}">
      <dsp:nvSpPr>
        <dsp:cNvPr id="0" name=""/>
        <dsp:cNvSpPr/>
      </dsp:nvSpPr>
      <dsp:spPr>
        <a:xfrm>
          <a:off x="3228526" y="4068450"/>
          <a:ext cx="2851968" cy="215585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Коммунарского сельского поселения ключевым направлениям развития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46187" y="4384168"/>
        <a:ext cx="2016646" cy="1524419"/>
      </dsp:txXfrm>
    </dsp:sp>
    <dsp:sp modelId="{CB264C7A-5A81-4BAE-807A-A681681D9954}">
      <dsp:nvSpPr>
        <dsp:cNvPr id="0" name=""/>
        <dsp:cNvSpPr/>
      </dsp:nvSpPr>
      <dsp:spPr>
        <a:xfrm rot="1438556">
          <a:off x="5724781" y="2730868"/>
          <a:ext cx="333340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729095" y="2831083"/>
        <a:ext cx="233338" cy="361598"/>
      </dsp:txXfrm>
    </dsp:sp>
    <dsp:sp modelId="{DA20B577-E084-4A3A-8A0B-24E3B4429303}">
      <dsp:nvSpPr>
        <dsp:cNvPr id="0" name=""/>
        <dsp:cNvSpPr/>
      </dsp:nvSpPr>
      <dsp:spPr>
        <a:xfrm>
          <a:off x="6026689" y="2567028"/>
          <a:ext cx="2718106" cy="225944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6424746" y="2897916"/>
        <a:ext cx="1921992" cy="1597666"/>
      </dsp:txXfrm>
    </dsp:sp>
    <dsp:sp modelId="{30729D24-0D62-4224-8B03-8D0408277A71}">
      <dsp:nvSpPr>
        <dsp:cNvPr id="0" name=""/>
        <dsp:cNvSpPr/>
      </dsp:nvSpPr>
      <dsp:spPr>
        <a:xfrm rot="8886030">
          <a:off x="3029503" y="2941364"/>
          <a:ext cx="409266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00CCFF"/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143012" y="3029457"/>
        <a:ext cx="286486" cy="361598"/>
      </dsp:txXfrm>
    </dsp:sp>
    <dsp:sp modelId="{9B89C421-F0D8-44E3-BD0A-4C6E08938364}">
      <dsp:nvSpPr>
        <dsp:cNvPr id="0" name=""/>
        <dsp:cNvSpPr/>
      </dsp:nvSpPr>
      <dsp:spPr>
        <a:xfrm>
          <a:off x="425896" y="3062541"/>
          <a:ext cx="2784275" cy="2123169"/>
        </a:xfrm>
        <a:prstGeom prst="ellipse">
          <a:avLst/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33644" y="3373472"/>
        <a:ext cx="1968779" cy="1501307"/>
      </dsp:txXfrm>
    </dsp:sp>
    <dsp:sp modelId="{7CD94444-8331-41F3-825C-CDF51849DCA2}">
      <dsp:nvSpPr>
        <dsp:cNvPr id="0" name=""/>
        <dsp:cNvSpPr/>
      </dsp:nvSpPr>
      <dsp:spPr>
        <a:xfrm rot="12215655">
          <a:off x="3105838" y="1561404"/>
          <a:ext cx="265444" cy="6026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182142" y="1697874"/>
        <a:ext cx="185811" cy="361598"/>
      </dsp:txXfrm>
    </dsp:sp>
    <dsp:sp modelId="{30D3701F-8426-4130-8133-4F32806D0F99}">
      <dsp:nvSpPr>
        <dsp:cNvPr id="0" name=""/>
        <dsp:cNvSpPr/>
      </dsp:nvSpPr>
      <dsp:spPr>
        <a:xfrm>
          <a:off x="319852" y="73939"/>
          <a:ext cx="2858420" cy="227645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8458" y="407319"/>
        <a:ext cx="2021208" cy="16096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016106" y="1556810"/>
          <a:ext cx="3361065" cy="2459328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effectLst/>
              <a:latin typeface="Times New Roman" pitchFamily="18" charset="0"/>
              <a:cs typeface="Times New Roman" pitchFamily="18" charset="0"/>
            </a:rPr>
            <a:t>20618,2</a:t>
          </a:r>
          <a:endParaRPr lang="ru-RU" sz="2800" kern="1200" dirty="0" smtClean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508323" y="1916970"/>
        <a:ext cx="2376631" cy="1739008"/>
      </dsp:txXfrm>
    </dsp:sp>
    <dsp:sp modelId="{2CB797D3-131D-4B40-8D1C-3C0BCCD4E26A}">
      <dsp:nvSpPr>
        <dsp:cNvPr id="0" name=""/>
        <dsp:cNvSpPr/>
      </dsp:nvSpPr>
      <dsp:spPr>
        <a:xfrm rot="13671639">
          <a:off x="3665801" y="1702919"/>
          <a:ext cx="123420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23420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724426" y="1712314"/>
        <a:ext cx="6171" cy="6171"/>
      </dsp:txXfrm>
    </dsp:sp>
    <dsp:sp modelId="{9F81A141-1B04-4A03-B238-37F7A90993F2}">
      <dsp:nvSpPr>
        <dsp:cNvPr id="0" name=""/>
        <dsp:cNvSpPr/>
      </dsp:nvSpPr>
      <dsp:spPr>
        <a:xfrm>
          <a:off x="1691683" y="-27383"/>
          <a:ext cx="2586599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Дорожное хозяйство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1683,2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8,2%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070482" y="242707"/>
        <a:ext cx="1829001" cy="1304110"/>
      </dsp:txXfrm>
    </dsp:sp>
    <dsp:sp modelId="{09F81971-61A1-4CB0-8EEA-38BD69D84A68}">
      <dsp:nvSpPr>
        <dsp:cNvPr id="0" name=""/>
        <dsp:cNvSpPr/>
      </dsp:nvSpPr>
      <dsp:spPr>
        <a:xfrm rot="18677698">
          <a:off x="5582213" y="1688654"/>
          <a:ext cx="135501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35501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46576" y="1697747"/>
        <a:ext cx="6775" cy="6775"/>
      </dsp:txXfrm>
    </dsp:sp>
    <dsp:sp modelId="{B4689F4D-C616-4B5A-AB08-969AFEC6F29C}">
      <dsp:nvSpPr>
        <dsp:cNvPr id="0" name=""/>
        <dsp:cNvSpPr/>
      </dsp:nvSpPr>
      <dsp:spPr>
        <a:xfrm>
          <a:off x="5292077" y="0"/>
          <a:ext cx="2084249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Пожарная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безопасность и водное хозяйство</a:t>
          </a:r>
          <a:endParaRPr lang="ru-RU" sz="1200" kern="120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153,2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0,7% 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597308" y="270090"/>
        <a:ext cx="1473787" cy="1304110"/>
      </dsp:txXfrm>
    </dsp:sp>
    <dsp:sp modelId="{9A99AA90-6398-4A9E-9C90-9A289D0B4ED1}">
      <dsp:nvSpPr>
        <dsp:cNvPr id="0" name=""/>
        <dsp:cNvSpPr/>
      </dsp:nvSpPr>
      <dsp:spPr>
        <a:xfrm rot="20713304">
          <a:off x="6259556" y="2218089"/>
          <a:ext cx="1088663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088663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76671" y="2203353"/>
        <a:ext cx="54433" cy="54433"/>
      </dsp:txXfrm>
    </dsp:sp>
    <dsp:sp modelId="{8E90EB8E-B405-4CFE-8B98-4A3730E11E4A}">
      <dsp:nvSpPr>
        <dsp:cNvPr id="0" name=""/>
        <dsp:cNvSpPr/>
      </dsp:nvSpPr>
      <dsp:spPr>
        <a:xfrm>
          <a:off x="7299709" y="934357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ЖКХ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5483,7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26,6%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569799" y="1204447"/>
        <a:ext cx="1304110" cy="1304110"/>
      </dsp:txXfrm>
    </dsp:sp>
    <dsp:sp modelId="{D23AFAD6-9784-476C-B26A-F6CCAEF2A753}">
      <dsp:nvSpPr>
        <dsp:cNvPr id="0" name=""/>
        <dsp:cNvSpPr/>
      </dsp:nvSpPr>
      <dsp:spPr>
        <a:xfrm rot="1016387">
          <a:off x="6229705" y="3370231"/>
          <a:ext cx="848989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848989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32975" y="3361487"/>
        <a:ext cx="42449" cy="42449"/>
      </dsp:txXfrm>
    </dsp:sp>
    <dsp:sp modelId="{30E7B6AA-B589-42F5-B263-2F67E7BFE06E}">
      <dsp:nvSpPr>
        <dsp:cNvPr id="0" name=""/>
        <dsp:cNvSpPr/>
      </dsp:nvSpPr>
      <dsp:spPr>
        <a:xfrm>
          <a:off x="7020266" y="2852932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5927,2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28,7%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290356" y="3123022"/>
        <a:ext cx="1304110" cy="1304110"/>
      </dsp:txXfrm>
    </dsp:sp>
    <dsp:sp modelId="{1BB1C879-ADD1-46CE-9D67-364F5ECE1CD3}">
      <dsp:nvSpPr>
        <dsp:cNvPr id="0" name=""/>
        <dsp:cNvSpPr/>
      </dsp:nvSpPr>
      <dsp:spPr>
        <a:xfrm rot="3039773">
          <a:off x="5541083" y="3870509"/>
          <a:ext cx="108459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08459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92601" y="3880278"/>
        <a:ext cx="5422" cy="5422"/>
      </dsp:txXfrm>
    </dsp:sp>
    <dsp:sp modelId="{5A8679B6-7689-4D75-A7A5-C24CDE107484}">
      <dsp:nvSpPr>
        <dsp:cNvPr id="0" name=""/>
        <dsp:cNvSpPr/>
      </dsp:nvSpPr>
      <dsp:spPr>
        <a:xfrm>
          <a:off x="5292074" y="3716001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Прочие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7103,6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35,2%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562164" y="3986091"/>
        <a:ext cx="1304110" cy="1304110"/>
      </dsp:txXfrm>
    </dsp:sp>
    <dsp:sp modelId="{A5A442AC-CDA8-474B-92EE-3D632F0EC957}">
      <dsp:nvSpPr>
        <dsp:cNvPr id="0" name=""/>
        <dsp:cNvSpPr/>
      </dsp:nvSpPr>
      <dsp:spPr>
        <a:xfrm rot="7640422">
          <a:off x="3802966" y="3884579"/>
          <a:ext cx="92790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92790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847042" y="3894740"/>
        <a:ext cx="4639" cy="4639"/>
      </dsp:txXfrm>
    </dsp:sp>
    <dsp:sp modelId="{D418F6EB-147F-4047-B751-E8166DE58772}">
      <dsp:nvSpPr>
        <dsp:cNvPr id="0" name=""/>
        <dsp:cNvSpPr/>
      </dsp:nvSpPr>
      <dsp:spPr>
        <a:xfrm>
          <a:off x="2339749" y="3744949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ВУС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191,3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или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0,9%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609839" y="4015039"/>
        <a:ext cx="1304110" cy="1304110"/>
      </dsp:txXfrm>
    </dsp:sp>
    <dsp:sp modelId="{BC211171-4868-4B1B-8C84-7AFE7DA92B72}">
      <dsp:nvSpPr>
        <dsp:cNvPr id="0" name=""/>
        <dsp:cNvSpPr/>
      </dsp:nvSpPr>
      <dsp:spPr>
        <a:xfrm rot="9730654">
          <a:off x="2023676" y="3446507"/>
          <a:ext cx="1162280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162280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575760" y="3429931"/>
        <a:ext cx="58114" cy="58114"/>
      </dsp:txXfrm>
    </dsp:sp>
    <dsp:sp modelId="{9779251D-D94F-458D-8625-FA8430489ABD}">
      <dsp:nvSpPr>
        <dsp:cNvPr id="0" name=""/>
        <dsp:cNvSpPr/>
      </dsp:nvSpPr>
      <dsp:spPr>
        <a:xfrm>
          <a:off x="251529" y="2996950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Спорт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19 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или 0,1%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21619" y="3267040"/>
        <a:ext cx="1304110" cy="1304110"/>
      </dsp:txXfrm>
    </dsp:sp>
    <dsp:sp modelId="{38A04AD7-3C30-42FD-9169-981E636C19E5}">
      <dsp:nvSpPr>
        <dsp:cNvPr id="0" name=""/>
        <dsp:cNvSpPr/>
      </dsp:nvSpPr>
      <dsp:spPr>
        <a:xfrm rot="11573220">
          <a:off x="1804634" y="2261554"/>
          <a:ext cx="1304480" cy="24960"/>
        </a:xfrm>
        <a:custGeom>
          <a:avLst/>
          <a:gdLst/>
          <a:ahLst/>
          <a:cxnLst/>
          <a:rect l="0" t="0" r="0" b="0"/>
          <a:pathLst>
            <a:path>
              <a:moveTo>
                <a:pt x="0" y="12480"/>
              </a:moveTo>
              <a:lnTo>
                <a:pt x="1304480" y="12480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424262" y="2241422"/>
        <a:ext cx="65224" cy="65224"/>
      </dsp:txXfrm>
    </dsp:sp>
    <dsp:sp modelId="{21AB2C71-7445-44F1-88DA-8920B87614F7}">
      <dsp:nvSpPr>
        <dsp:cNvPr id="0" name=""/>
        <dsp:cNvSpPr/>
      </dsp:nvSpPr>
      <dsp:spPr>
        <a:xfrm>
          <a:off x="0" y="1000755"/>
          <a:ext cx="1844290" cy="184429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57, 6 тыс. рублей  или 0,3%</a:t>
          </a: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70090" y="1270845"/>
        <a:ext cx="1304110" cy="1304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0.19608</cdr:x>
      <cdr:y>0.05172</cdr:y>
    </cdr:from>
    <cdr:to>
      <cdr:x>0.2384</cdr:x>
      <cdr:y>0.13793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H="1">
          <a:off x="1668101" y="216024"/>
          <a:ext cx="360028" cy="36005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lumMod val="95000"/>
              <a:lumOff val="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0.38209</cdr:x>
      <cdr:y>0.53554</cdr:y>
    </cdr:from>
    <cdr:to>
      <cdr:x>0.42507</cdr:x>
      <cdr:y>0.56446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3397752" y="2159537"/>
          <a:ext cx="382160" cy="116604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0.58303</cdr:y>
    </cdr:from>
    <cdr:to>
      <cdr:x>0.53414</cdr:x>
      <cdr:y>0.61803</cdr:y>
    </cdr:to>
    <cdr:cxnSp macro="">
      <cdr:nvCxnSpPr>
        <cdr:cNvPr id="12" name="Прямая со стрелкой 11"/>
        <cdr:cNvCxnSpPr/>
      </cdr:nvCxnSpPr>
      <cdr:spPr>
        <a:xfrm xmlns:a="http://schemas.openxmlformats.org/drawingml/2006/main" flipV="1">
          <a:off x="4446240" y="2351038"/>
          <a:ext cx="303589" cy="141127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0.60322</cdr:x>
      <cdr:y>0.58231</cdr:y>
    </cdr:from>
    <cdr:to>
      <cdr:x>0.6437</cdr:x>
      <cdr:y>0.60017</cdr:y>
    </cdr:to>
    <cdr:cxnSp macro="">
      <cdr:nvCxnSpPr>
        <cdr:cNvPr id="14" name="Прямая со стрелкой 13"/>
        <cdr:cNvCxnSpPr/>
      </cdr:nvCxnSpPr>
      <cdr:spPr>
        <a:xfrm xmlns:a="http://schemas.openxmlformats.org/drawingml/2006/main" flipV="1">
          <a:off x="5364122" y="2348149"/>
          <a:ext cx="360006" cy="72005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0.26674</cdr:x>
      <cdr:y>0.16738</cdr:y>
    </cdr:from>
    <cdr:to>
      <cdr:x>0.32927</cdr:x>
      <cdr:y>0.27423</cdr:y>
    </cdr:to>
    <cdr:sp macro="" textlink="">
      <cdr:nvSpPr>
        <cdr:cNvPr id="5" name="TextBox 6"/>
        <cdr:cNvSpPr txBox="1"/>
      </cdr:nvSpPr>
      <cdr:spPr>
        <a:xfrm xmlns:a="http://schemas.openxmlformats.org/drawingml/2006/main" rot="1309696">
          <a:off x="2371963" y="674935"/>
          <a:ext cx="556047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139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,5%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0.49402</cdr:x>
      <cdr:y>0.37052</cdr:y>
    </cdr:from>
    <cdr:to>
      <cdr:x>0.53414</cdr:x>
      <cdr:y>0.38588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>
          <a:off x="4393021" y="1494083"/>
          <a:ext cx="356779" cy="61978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0.48439</cdr:x>
      <cdr:y>0.31134</cdr:y>
    </cdr:from>
    <cdr:to>
      <cdr:x>0.56131</cdr:x>
      <cdr:y>0.37622</cdr:y>
    </cdr:to>
    <cdr:sp macro="" textlink="">
      <cdr:nvSpPr>
        <cdr:cNvPr id="8" name="TextBox 11"/>
        <cdr:cNvSpPr txBox="1"/>
      </cdr:nvSpPr>
      <cdr:spPr>
        <a:xfrm xmlns:a="http://schemas.openxmlformats.org/drawingml/2006/main" rot="741454">
          <a:off x="4307399" y="1255477"/>
          <a:ext cx="68401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99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,6%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0.27121</cdr:x>
      <cdr:y>0.50665</cdr:y>
    </cdr:from>
    <cdr:to>
      <cdr:x>0.3117</cdr:x>
      <cdr:y>0.52696</cdr:y>
    </cdr:to>
    <cdr:cxnSp macro="">
      <cdr:nvCxnSpPr>
        <cdr:cNvPr id="15" name="Прямая со стрелкой 14"/>
        <cdr:cNvCxnSpPr/>
      </cdr:nvCxnSpPr>
      <cdr:spPr>
        <a:xfrm xmlns:a="http://schemas.openxmlformats.org/drawingml/2006/main">
          <a:off x="2411760" y="2043052"/>
          <a:ext cx="360056" cy="81899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0.26541</cdr:x>
      <cdr:y>0.45154</cdr:y>
    </cdr:from>
    <cdr:to>
      <cdr:x>0.32805</cdr:x>
      <cdr:y>0.51642</cdr:y>
    </cdr:to>
    <cdr:sp macro="" textlink="">
      <cdr:nvSpPr>
        <cdr:cNvPr id="16" name="TextBox 6"/>
        <cdr:cNvSpPr txBox="1"/>
      </cdr:nvSpPr>
      <cdr:spPr>
        <a:xfrm xmlns:a="http://schemas.openxmlformats.org/drawingml/2006/main" rot="774306">
          <a:off x="2360130" y="1820820"/>
          <a:ext cx="557025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94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,4%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0.5903</cdr:x>
      <cdr:y>0.51637</cdr:y>
    </cdr:from>
    <cdr:to>
      <cdr:x>0.67938</cdr:x>
      <cdr:y>0.58125</cdr:y>
    </cdr:to>
    <cdr:sp macro="" textlink="">
      <cdr:nvSpPr>
        <cdr:cNvPr id="20" name="TextBox 14"/>
        <cdr:cNvSpPr txBox="1"/>
      </cdr:nvSpPr>
      <cdr:spPr>
        <a:xfrm xmlns:a="http://schemas.openxmlformats.org/drawingml/2006/main" rot="20873784">
          <a:off x="5249215" y="2082245"/>
          <a:ext cx="792142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106,4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0.59314</cdr:x>
      <cdr:y>0.33387</cdr:y>
    </cdr:from>
    <cdr:to>
      <cdr:x>0.66188</cdr:x>
      <cdr:y>0.39874</cdr:y>
    </cdr:to>
    <cdr:sp macro="" textlink="">
      <cdr:nvSpPr>
        <cdr:cNvPr id="24" name="TextBox 11"/>
        <cdr:cNvSpPr txBox="1"/>
      </cdr:nvSpPr>
      <cdr:spPr>
        <a:xfrm xmlns:a="http://schemas.openxmlformats.org/drawingml/2006/main" rot="1343518">
          <a:off x="5274477" y="1346300"/>
          <a:ext cx="61127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Times New Roman" pitchFamily="18" charset="0"/>
              <a:cs typeface="Times New Roman" pitchFamily="18" charset="0"/>
            </a:rPr>
            <a:t>59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,2%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0.71658</cdr:x>
      <cdr:y>0.37792</cdr:y>
    </cdr:from>
    <cdr:to>
      <cdr:x>0.75707</cdr:x>
      <cdr:y>0.4165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>
          <a:off x="6372200" y="1523947"/>
          <a:ext cx="360040" cy="155557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0.71658</cdr:x>
      <cdr:y>0.56494</cdr:y>
    </cdr:from>
    <cdr:to>
      <cdr:x>0.75707</cdr:x>
      <cdr:y>0.60017</cdr:y>
    </cdr:to>
    <cdr:cxnSp macro="">
      <cdr:nvCxnSpPr>
        <cdr:cNvPr id="18" name="Прямая со стрелкой 17"/>
        <cdr:cNvCxnSpPr/>
      </cdr:nvCxnSpPr>
      <cdr:spPr>
        <a:xfrm xmlns:a="http://schemas.openxmlformats.org/drawingml/2006/main" flipV="1">
          <a:off x="6372200" y="2278098"/>
          <a:ext cx="360040" cy="142059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0.7103</cdr:x>
      <cdr:y>0.33559</cdr:y>
    </cdr:from>
    <cdr:to>
      <cdr:x>0.77904</cdr:x>
      <cdr:y>0.40047</cdr:y>
    </cdr:to>
    <cdr:sp macro="" textlink="">
      <cdr:nvSpPr>
        <cdr:cNvPr id="19" name="TextBox 11"/>
        <cdr:cNvSpPr txBox="1"/>
      </cdr:nvSpPr>
      <cdr:spPr>
        <a:xfrm xmlns:a="http://schemas.openxmlformats.org/drawingml/2006/main" rot="1343518">
          <a:off x="6316315" y="1353247"/>
          <a:ext cx="61127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2,5%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0.70314</cdr:x>
      <cdr:y>0.50789</cdr:y>
    </cdr:from>
    <cdr:to>
      <cdr:x>0.77874</cdr:x>
      <cdr:y>0.57276</cdr:y>
    </cdr:to>
    <cdr:sp macro="" textlink="">
      <cdr:nvSpPr>
        <cdr:cNvPr id="21" name="TextBox 11"/>
        <cdr:cNvSpPr txBox="1"/>
      </cdr:nvSpPr>
      <cdr:spPr>
        <a:xfrm xmlns:a="http://schemas.openxmlformats.org/drawingml/2006/main" rot="20269218">
          <a:off x="6252696" y="2048025"/>
          <a:ext cx="67220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Times New Roman" pitchFamily="18" charset="0"/>
              <a:cs typeface="Times New Roman" pitchFamily="18" charset="0"/>
            </a:rPr>
            <a:t>107,7%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7938" y="0"/>
            <a:ext cx="2922587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C40B36-9229-4C85-897B-C246735CE643}" type="datetimeFigureOut">
              <a:rPr lang="ru-RU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2588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7938" y="9377363"/>
            <a:ext cx="2922587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D0F6A6-461B-417B-8758-3E8B2B012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7122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0653" tIns="45327" rIns="90653" bIns="45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0653" tIns="45327" rIns="90653" bIns="45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7AFEFF-0BFE-441A-B6D5-48E7612F5C3C}" type="datetimeFigureOut">
              <a:rPr lang="ru-RU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3" tIns="45327" rIns="90653" bIns="4532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0653" tIns="45327" rIns="90653" bIns="4532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0653" tIns="45327" rIns="90653" bIns="45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0653" tIns="45327" rIns="90653" bIns="45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3A0803-1554-46DB-B380-B90F4476A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2833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3288" y="750888"/>
            <a:ext cx="4933950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82984" tIns="41492" rIns="82984" bIns="41492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959872-9E99-4985-A5DC-2C2CB3BA997C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9C40B3F-1F77-4046-A2C4-77E7D18BA6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2EAA0B-7FCC-4CBD-95C2-7FFAD3B76135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C6C7F4-402F-44CF-8E46-4602D183B0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1787A8-F541-4F2A-A8B6-533BC4AA0097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6193A7-1B44-4041-BF68-588998C565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76" y="273850"/>
            <a:ext cx="8227061" cy="11424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C3B85-F13E-4E9B-AEEE-B256F01012B9}" type="datetime1">
              <a:rPr lang="ru-RU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1263-E02C-49CA-811E-0AD67DC03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B24358-AB0A-4E32-95F5-855575E50FD1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4D9B3C-C148-4A4C-AAC1-1BD54517FA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523421-C82A-4CEA-9593-68BBEE0409E6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53C2EB-A232-4CC1-B4D9-577EF117AF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59CD9C-5214-41B3-A6E1-E33408725535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084CC8-9A4A-468F-951C-844024009E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85CEE8-5299-4947-8A81-59D7212FA6F3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5D1868-C4DB-42D0-A831-414F3F3C10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129641-8950-443C-9B7A-3D5FDF4CEB21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493159-25CC-472D-BD27-ABCECA9C04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6FD4F1-0389-4E88-AF2C-EA246D48F241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423DBB-EB70-471B-B13F-27254885FB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31B21AA9-E5A3-4338-933D-17C930227EA9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B925F0-21A8-461E-9CA0-D3FD8A4197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DBC3C1-6F6D-4047-9C58-F624FEDC139D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D835878-FCD1-455A-A76A-0E1C99DD02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1C3138F-E99C-4C5D-89F5-581DD654A838}" type="datetime1">
              <a:rPr lang="ru-RU" smtClean="0"/>
              <a:pPr>
                <a:defRPr/>
              </a:pPr>
              <a:t>25.11.2019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92D553D-0299-4FF0-8E3F-C068869695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500043"/>
            <a:ext cx="7622603" cy="317009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бюджета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Буденновского сельского поселения Сальского района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2020 год 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плановый период 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2021и 2022 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6009466"/>
              </p:ext>
            </p:extLst>
          </p:nvPr>
        </p:nvGraphicFramePr>
        <p:xfrm>
          <a:off x="31750" y="142854"/>
          <a:ext cx="8897967" cy="657229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46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2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312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5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08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7583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03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503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50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3247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537268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 бюджета </a:t>
                      </a:r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Буденновского </a:t>
                      </a:r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</a:t>
                      </a:r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Сальского района </a:t>
                      </a:r>
                    </a:p>
                    <a:p>
                      <a:pPr algn="ctr" fontAlgn="ctr"/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подразделам в </a:t>
                      </a:r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годах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2830">
                <a:tc gridSpan="10"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рублей)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8594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по разделам бюджетной классификации</a:t>
                      </a:r>
                    </a:p>
                  </a:txBody>
                  <a:tcPr marL="4567" marR="4567" marT="4567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к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году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к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к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году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к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году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Собрания депутатов 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Буденновского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14.12.2017 №69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Собрания депутатов 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Буденновского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</a:t>
                      </a: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25.12.2018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1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575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(первоначально утвержденный)</a:t>
                      </a:r>
                    </a:p>
                  </a:txBody>
                  <a:tcPr marL="4567" marR="4567" marT="4567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(первоначально утвержденный)</a:t>
                      </a:r>
                    </a:p>
                  </a:txBody>
                  <a:tcPr marL="4567" marR="4567" marT="4567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67" marR="4567" marT="4567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всего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9790,4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10308,1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10190,3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+399,9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8802,1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8834,8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5738,8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5861,0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5873,2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+134,4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+12,2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6107,7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5895,7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9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+34,7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256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безопасность и правоохранительная деятельность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экономика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2714,9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3007,6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2792,6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+77,7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1157,7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1631,1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6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22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861,4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956,3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1036,5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+175,1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+80,2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1047,3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1033,0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682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525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3352961699"/>
              </p:ext>
            </p:extLst>
          </p:nvPr>
        </p:nvGraphicFramePr>
        <p:xfrm>
          <a:off x="0" y="1296144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250404" y="692696"/>
            <a:ext cx="8892480" cy="43204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Буденновского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Сальского района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4030441645"/>
              </p:ext>
            </p:extLst>
          </p:nvPr>
        </p:nvGraphicFramePr>
        <p:xfrm>
          <a:off x="0" y="2521011"/>
          <a:ext cx="8892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2411760" y="3489467"/>
            <a:ext cx="360040" cy="15555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3419872" y="4005064"/>
            <a:ext cx="360040" cy="19192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364088" y="4044958"/>
            <a:ext cx="360040" cy="15202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37554615"/>
              </p:ext>
            </p:extLst>
          </p:nvPr>
        </p:nvGraphicFramePr>
        <p:xfrm>
          <a:off x="874713" y="777875"/>
          <a:ext cx="7813675" cy="230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48" name="TextBox 3"/>
          <p:cNvSpPr txBox="1">
            <a:spLocks noChangeArrowheads="1"/>
          </p:cNvSpPr>
          <p:nvPr/>
        </p:nvSpPr>
        <p:spPr bwMode="auto">
          <a:xfrm>
            <a:off x="468313" y="2349500"/>
            <a:ext cx="13668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650" y="652365"/>
            <a:ext cx="86423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за счет средств областного бюджета и бюджета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Буденновского поселения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(включая дотацию на выравнивание)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  <p:sp>
        <p:nvSpPr>
          <p:cNvPr id="69655" name="TextBox 10"/>
          <p:cNvSpPr txBox="1">
            <a:spLocks noChangeArrowheads="1"/>
          </p:cNvSpPr>
          <p:nvPr/>
        </p:nvSpPr>
        <p:spPr bwMode="auto">
          <a:xfrm rot="19897541">
            <a:off x="3256229" y="3793561"/>
            <a:ext cx="6873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9,2%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7" name="TextBox 12"/>
          <p:cNvSpPr txBox="1">
            <a:spLocks noChangeArrowheads="1"/>
          </p:cNvSpPr>
          <p:nvPr/>
        </p:nvSpPr>
        <p:spPr bwMode="auto">
          <a:xfrm rot="873109">
            <a:off x="3331410" y="4451253"/>
            <a:ext cx="7199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110,2%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58" name="TextBox 13"/>
          <p:cNvSpPr txBox="1">
            <a:spLocks noChangeArrowheads="1"/>
          </p:cNvSpPr>
          <p:nvPr/>
        </p:nvSpPr>
        <p:spPr bwMode="auto">
          <a:xfrm rot="20101983">
            <a:off x="4244788" y="4661786"/>
            <a:ext cx="6480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,3%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Схема 28"/>
          <p:cNvGraphicFramePr/>
          <p:nvPr>
            <p:extLst>
              <p:ext uri="{D42A27DB-BD31-4B8C-83A1-F6EECF244321}">
                <p14:modId xmlns="" xmlns:p14="http://schemas.microsoft.com/office/powerpoint/2010/main" val="3024676302"/>
              </p:ext>
            </p:extLst>
          </p:nvPr>
        </p:nvGraphicFramePr>
        <p:xfrm>
          <a:off x="1643042" y="654500"/>
          <a:ext cx="7286676" cy="620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9168425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656692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6443663" y="3860800"/>
            <a:ext cx="20891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cs typeface="Times New Roman" pitchFamily="18" charset="0"/>
              </a:rPr>
              <a:t>Повышение роли бюджетной политики для поддержки экономического роста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79832891"/>
              </p:ext>
            </p:extLst>
          </p:nvPr>
        </p:nvGraphicFramePr>
        <p:xfrm>
          <a:off x="457200" y="1571612"/>
          <a:ext cx="850728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647700"/>
          </a:xfrm>
        </p:spPr>
        <p:txBody>
          <a:bodyPr/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Обеспечение исполнения функций органов местного самоуправления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25301" y="3041650"/>
            <a:ext cx="360363" cy="36036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163214" y="4196132"/>
            <a:ext cx="360363" cy="36036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431800"/>
          </a:xfrm>
        </p:spPr>
        <p:txBody>
          <a:bodyPr wrap="square" tIns="1134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7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Основные параметры проекта бюджета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Буденновского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сельского поселения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Сальского района на 2020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год и плановый период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2021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2022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годов</a:t>
            </a:r>
          </a:p>
        </p:txBody>
      </p:sp>
      <p:graphicFrame>
        <p:nvGraphicFramePr>
          <p:cNvPr id="3075" name="Group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1978343"/>
              </p:ext>
            </p:extLst>
          </p:nvPr>
        </p:nvGraphicFramePr>
        <p:xfrm>
          <a:off x="395288" y="1268413"/>
          <a:ext cx="8647112" cy="5550922"/>
        </p:xfrm>
        <a:graphic>
          <a:graphicData uri="http://schemas.openxmlformats.org/drawingml/2006/table">
            <a:tbl>
              <a:tblPr/>
              <a:tblGrid>
                <a:gridCol w="11223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9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04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838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83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27025">
                <a:tc row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2020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 к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 к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2021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2022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2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Решение Собрания депутатов 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Буденновского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сельского поселения от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14.12.2017 №69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Решение Собрания депутатов 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Буденновского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сельского поселения от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25.12.2018 №102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Проект решения собрания депутатов</a:t>
                      </a: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Проект решения собрания депутатов</a:t>
                      </a: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Проект решения собрания депутатов</a:t>
                      </a: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(первоначально утвержденный)</a:t>
                      </a: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(первоначально утвержденный)</a:t>
                      </a:r>
                    </a:p>
                  </a:txBody>
                  <a:tcPr marL="84662" marR="84662" marT="56850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I.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Доходы, всего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10308,1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10190,3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+399,9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117,8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4662" marR="84662" marT="57517" marB="49517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8802,1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8834,8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из них: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налоговые и неналоговые доходы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5406,1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5960,2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5859,4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+453,3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-100,8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6236,1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6718,3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безвозмездные поступления из областного бюджета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4384,3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4347,9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4330,9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-53,4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2566,0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2116,5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II.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Расходы, всего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10308,1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10190,3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+399,9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-117,8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8802,1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8834,8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III.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Дефицит (-), профицит (+)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891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VI.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Источники финансирования дефицита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89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21779" y="-25175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51194019"/>
              </p:ext>
            </p:extLst>
          </p:nvPr>
        </p:nvGraphicFramePr>
        <p:xfrm>
          <a:off x="287338" y="387350"/>
          <a:ext cx="8569325" cy="630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0400"/>
            <a:ext cx="8229600" cy="47625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ts val="2500"/>
              </a:lnSpc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Буденновского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Сальского района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Прямоугольник 2"/>
          <p:cNvSpPr>
            <a:spLocks noChangeArrowheads="1"/>
          </p:cNvSpPr>
          <p:nvPr/>
        </p:nvSpPr>
        <p:spPr bwMode="auto">
          <a:xfrm>
            <a:off x="6918325" y="1222375"/>
            <a:ext cx="1355725" cy="304800"/>
          </a:xfrm>
          <a:prstGeom prst="rect">
            <a:avLst/>
          </a:prstGeom>
          <a:solidFill>
            <a:srgbClr val="000000">
              <a:alpha val="0"/>
            </a:srgbClr>
          </a:solidFill>
          <a:ln w="9525" algn="ctr">
            <a:solidFill>
              <a:srgbClr val="FFFFFF">
                <a:alpha val="0"/>
              </a:srgbClr>
            </a:solidFill>
            <a:round/>
            <a:headEnd/>
            <a:tailEnd/>
          </a:ln>
        </p:spPr>
        <p:txBody>
          <a:bodyPr/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0209949"/>
              </p:ext>
            </p:extLst>
          </p:nvPr>
        </p:nvGraphicFramePr>
        <p:xfrm>
          <a:off x="50800" y="1824038"/>
          <a:ext cx="892810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02530"/>
            <a:ext cx="8650288" cy="82620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собственных доходов бюджета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Буденновского сельского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Сальского района в 2020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44" y="0"/>
            <a:ext cx="9144000" cy="46759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0431273"/>
              </p:ext>
            </p:extLst>
          </p:nvPr>
        </p:nvGraphicFramePr>
        <p:xfrm>
          <a:off x="1619250" y="1487488"/>
          <a:ext cx="7345363" cy="503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654050"/>
            <a:ext cx="8229600" cy="676275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lnSpc>
                <a:spcPts val="2000"/>
              </a:lnSpc>
              <a:defRPr/>
            </a:pP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поступления налога на доходы физических лиц в бюджет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Буденновского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Сальского района</a:t>
            </a:r>
            <a:endParaRPr lang="ru-RU" sz="2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953" y="1772816"/>
            <a:ext cx="1874168" cy="1440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9512" y="4077072"/>
            <a:ext cx="1800200" cy="18937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62013"/>
            <a:ext cx="7772400" cy="4111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других бюджетов бюджетной системы Российской Федерации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68320398"/>
              </p:ext>
            </p:extLst>
          </p:nvPr>
        </p:nvGraphicFramePr>
        <p:xfrm>
          <a:off x="428596" y="2000240"/>
          <a:ext cx="831850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0"/>
            <a:ext cx="9144000" cy="654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Буденновское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сельское поселение</a:t>
            </a:r>
          </a:p>
        </p:txBody>
      </p:sp>
      <p:sp>
        <p:nvSpPr>
          <p:cNvPr id="44039" name="TextBox 2"/>
          <p:cNvSpPr txBox="1">
            <a:spLocks noChangeArrowheads="1"/>
          </p:cNvSpPr>
          <p:nvPr/>
        </p:nvSpPr>
        <p:spPr bwMode="auto">
          <a:xfrm>
            <a:off x="6876256" y="1113632"/>
            <a:ext cx="172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Palatino Linotype" pitchFamily="18" charset="0"/>
              </a:rPr>
              <a:t>(</a:t>
            </a:r>
            <a:r>
              <a:rPr lang="ru-RU" sz="1400" dirty="0">
                <a:latin typeface="Palatino Linotype" pitchFamily="18" charset="0"/>
              </a:rPr>
              <a:t>тыс</a:t>
            </a:r>
            <a:r>
              <a:rPr lang="ru-RU" dirty="0">
                <a:latin typeface="Palatino Linotype" pitchFamily="18" charset="0"/>
              </a:rPr>
              <a:t>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6858</TotalTime>
  <Words>827</Words>
  <Application>Microsoft Office PowerPoint</Application>
  <PresentationFormat>Экран (4:3)</PresentationFormat>
  <Paragraphs>300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Слайд 2</vt:lpstr>
      <vt:lpstr>Слайд 3</vt:lpstr>
      <vt:lpstr>Обеспечение исполнения функций органов местного самоуправления</vt:lpstr>
      <vt:lpstr>Основные параметры проекта бюджета Буденновского сельского поселения Сальского района на 2020 год и плановый период 2021 и 2022 годов</vt:lpstr>
      <vt:lpstr>Динамика собственных доходов бюджета Буденновского сельского поселения Сальского района</vt:lpstr>
      <vt:lpstr>    Структура собственных доходов бюджета Буденновского сельского поселения Сальского района в 2020 году     </vt:lpstr>
      <vt:lpstr>Динамика поступления налога на доходы физических лиц в бюджет Буденновского сельского поселения Сальского района</vt:lpstr>
      <vt:lpstr>Безвозмездные поступления от других бюджетов бюджетной системы Российской Федерации</vt:lpstr>
      <vt:lpstr>Слайд 10</vt:lpstr>
      <vt:lpstr>Расходы бюджета Буденновского сельского поселения Сальского района на 2020 год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608</cp:revision>
  <cp:lastPrinted>2016-12-13T07:50:05Z</cp:lastPrinted>
  <dcterms:created xsi:type="dcterms:W3CDTF">2013-11-19T11:15:28Z</dcterms:created>
  <dcterms:modified xsi:type="dcterms:W3CDTF">2019-11-25T13:49:21Z</dcterms:modified>
</cp:coreProperties>
</file>